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2192000" cy="6857142"/>
  <p:notesSz cx="12192000" cy="918845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50" b="1" i="0">
                <a:solidFill>
                  <a:srgbClr val="1C1C1F"/>
                </a:solidFill>
                <a:latin typeface="Malgun Gothic"/>
                <a:cs typeface="Malgun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00" b="0" i="0">
                <a:solidFill>
                  <a:srgbClr val="333333"/>
                </a:solidFill>
                <a:latin typeface="Dotum"/>
                <a:cs typeface="Dotum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1150" b="0" i="0">
                <a:solidFill>
                  <a:srgbClr val="9CA2AF"/>
                </a:solidFill>
                <a:latin typeface="Dotum"/>
                <a:cs typeface="Dotum"/>
              </a:defRPr>
            </a:lvl1pPr>
          </a:lstStyle>
          <a:p>
            <a:pPr marL="12700">
              <a:lnSpc>
                <a:spcPts val="1250"/>
              </a:lnSpc>
            </a:pPr>
            <a:r>
              <a:rPr dirty="0" spc="-65">
                <a:latin typeface="Noto Sans JP"/>
                <a:cs typeface="Noto Sans JP"/>
              </a:rPr>
              <a:t>NLP</a:t>
            </a:r>
            <a:r>
              <a:rPr dirty="0" spc="40">
                <a:latin typeface="Noto Sans JP"/>
                <a:cs typeface="Noto Sans JP"/>
              </a:rPr>
              <a:t> </a:t>
            </a:r>
            <a:r>
              <a:rPr dirty="0" spc="-190"/>
              <a:t>기반</a:t>
            </a:r>
            <a:r>
              <a:rPr dirty="0" spc="-90"/>
              <a:t> </a:t>
            </a:r>
            <a:r>
              <a:rPr dirty="0" spc="-190"/>
              <a:t>반려로봇</a:t>
            </a:r>
            <a:r>
              <a:rPr dirty="0" spc="-90"/>
              <a:t> </a:t>
            </a:r>
            <a:r>
              <a:rPr dirty="0" spc="-170"/>
              <a:t>시스템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50" b="1" i="0">
                <a:solidFill>
                  <a:srgbClr val="1C1C1F"/>
                </a:solidFill>
                <a:latin typeface="Malgun Gothic"/>
                <a:cs typeface="Malgun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500" b="0" i="0">
                <a:solidFill>
                  <a:srgbClr val="333333"/>
                </a:solidFill>
                <a:latin typeface="Dotum"/>
                <a:cs typeface="Dotum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1150" b="0" i="0">
                <a:solidFill>
                  <a:srgbClr val="9CA2AF"/>
                </a:solidFill>
                <a:latin typeface="Dotum"/>
                <a:cs typeface="Dotum"/>
              </a:defRPr>
            </a:lvl1pPr>
          </a:lstStyle>
          <a:p>
            <a:pPr marL="12700">
              <a:lnSpc>
                <a:spcPts val="1250"/>
              </a:lnSpc>
            </a:pPr>
            <a:r>
              <a:rPr dirty="0" spc="-65">
                <a:latin typeface="Noto Sans JP"/>
                <a:cs typeface="Noto Sans JP"/>
              </a:rPr>
              <a:t>NLP</a:t>
            </a:r>
            <a:r>
              <a:rPr dirty="0" spc="40">
                <a:latin typeface="Noto Sans JP"/>
                <a:cs typeface="Noto Sans JP"/>
              </a:rPr>
              <a:t> </a:t>
            </a:r>
            <a:r>
              <a:rPr dirty="0" spc="-190"/>
              <a:t>기반</a:t>
            </a:r>
            <a:r>
              <a:rPr dirty="0" spc="-90"/>
              <a:t> </a:t>
            </a:r>
            <a:r>
              <a:rPr dirty="0" spc="-190"/>
              <a:t>반려로봇</a:t>
            </a:r>
            <a:r>
              <a:rPr dirty="0" spc="-90"/>
              <a:t> </a:t>
            </a:r>
            <a:r>
              <a:rPr dirty="0" spc="-170"/>
              <a:t>시스템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50" b="1" i="0">
                <a:solidFill>
                  <a:srgbClr val="1C1C1F"/>
                </a:solidFill>
                <a:latin typeface="Malgun Gothic"/>
                <a:cs typeface="Malgun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596899" y="1296525"/>
            <a:ext cx="4215130" cy="39230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00" b="0" i="0">
                <a:solidFill>
                  <a:srgbClr val="333333"/>
                </a:solidFill>
                <a:latin typeface="Dotum"/>
                <a:cs typeface="Dotum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1150" b="0" i="0">
                <a:solidFill>
                  <a:srgbClr val="9CA2AF"/>
                </a:solidFill>
                <a:latin typeface="Dotum"/>
                <a:cs typeface="Dotum"/>
              </a:defRPr>
            </a:lvl1pPr>
          </a:lstStyle>
          <a:p>
            <a:pPr marL="12700">
              <a:lnSpc>
                <a:spcPts val="1250"/>
              </a:lnSpc>
            </a:pPr>
            <a:r>
              <a:rPr dirty="0" spc="-65">
                <a:latin typeface="Noto Sans JP"/>
                <a:cs typeface="Noto Sans JP"/>
              </a:rPr>
              <a:t>NLP</a:t>
            </a:r>
            <a:r>
              <a:rPr dirty="0" spc="40">
                <a:latin typeface="Noto Sans JP"/>
                <a:cs typeface="Noto Sans JP"/>
              </a:rPr>
              <a:t> </a:t>
            </a:r>
            <a:r>
              <a:rPr dirty="0" spc="-190"/>
              <a:t>기반</a:t>
            </a:r>
            <a:r>
              <a:rPr dirty="0" spc="-90"/>
              <a:t> </a:t>
            </a:r>
            <a:r>
              <a:rPr dirty="0" spc="-190"/>
              <a:t>반려로봇</a:t>
            </a:r>
            <a:r>
              <a:rPr dirty="0" spc="-90"/>
              <a:t> </a:t>
            </a:r>
            <a:r>
              <a:rPr dirty="0" spc="-170"/>
              <a:t>시스템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50" b="1" i="0">
                <a:solidFill>
                  <a:srgbClr val="1C1C1F"/>
                </a:solidFill>
                <a:latin typeface="Malgun Gothic"/>
                <a:cs typeface="Malgun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1150" b="0" i="0">
                <a:solidFill>
                  <a:srgbClr val="9CA2AF"/>
                </a:solidFill>
                <a:latin typeface="Dotum"/>
                <a:cs typeface="Dotum"/>
              </a:defRPr>
            </a:lvl1pPr>
          </a:lstStyle>
          <a:p>
            <a:pPr marL="12700">
              <a:lnSpc>
                <a:spcPts val="1250"/>
              </a:lnSpc>
            </a:pPr>
            <a:r>
              <a:rPr dirty="0" spc="-65">
                <a:latin typeface="Noto Sans JP"/>
                <a:cs typeface="Noto Sans JP"/>
              </a:rPr>
              <a:t>NLP</a:t>
            </a:r>
            <a:r>
              <a:rPr dirty="0" spc="40">
                <a:latin typeface="Noto Sans JP"/>
                <a:cs typeface="Noto Sans JP"/>
              </a:rPr>
              <a:t> </a:t>
            </a:r>
            <a:r>
              <a:rPr dirty="0" spc="-190"/>
              <a:t>기반</a:t>
            </a:r>
            <a:r>
              <a:rPr dirty="0" spc="-90"/>
              <a:t> </a:t>
            </a:r>
            <a:r>
              <a:rPr dirty="0" spc="-190"/>
              <a:t>반려로봇</a:t>
            </a:r>
            <a:r>
              <a:rPr dirty="0" spc="-90"/>
              <a:t> </a:t>
            </a:r>
            <a:r>
              <a:rPr dirty="0" spc="-170"/>
              <a:t>시스템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57750" y="1057275"/>
            <a:ext cx="2476499" cy="24764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1150" b="0" i="0">
                <a:solidFill>
                  <a:srgbClr val="9CA2AF"/>
                </a:solidFill>
                <a:latin typeface="Dotum"/>
                <a:cs typeface="Dotum"/>
              </a:defRPr>
            </a:lvl1pPr>
          </a:lstStyle>
          <a:p>
            <a:pPr marL="12700">
              <a:lnSpc>
                <a:spcPts val="1250"/>
              </a:lnSpc>
            </a:pPr>
            <a:r>
              <a:rPr dirty="0" spc="-65">
                <a:latin typeface="Noto Sans JP"/>
                <a:cs typeface="Noto Sans JP"/>
              </a:rPr>
              <a:t>NLP</a:t>
            </a:r>
            <a:r>
              <a:rPr dirty="0" spc="40">
                <a:latin typeface="Noto Sans JP"/>
                <a:cs typeface="Noto Sans JP"/>
              </a:rPr>
              <a:t> </a:t>
            </a:r>
            <a:r>
              <a:rPr dirty="0" spc="-190"/>
              <a:t>기반</a:t>
            </a:r>
            <a:r>
              <a:rPr dirty="0" spc="-90"/>
              <a:t> </a:t>
            </a:r>
            <a:r>
              <a:rPr dirty="0" spc="-190"/>
              <a:t>반려로봇</a:t>
            </a:r>
            <a:r>
              <a:rPr dirty="0" spc="-90"/>
              <a:t> </a:t>
            </a:r>
            <a:r>
              <a:rPr dirty="0" spc="-170"/>
              <a:t>시스템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609599" y="1066799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761999" y="38099"/>
                </a:moveTo>
                <a:lnTo>
                  <a:pt x="0" y="38099"/>
                </a:lnTo>
                <a:lnTo>
                  <a:pt x="0" y="0"/>
                </a:lnTo>
                <a:lnTo>
                  <a:pt x="761999" y="0"/>
                </a:lnTo>
                <a:lnTo>
                  <a:pt x="761999" y="38099"/>
                </a:lnTo>
                <a:close/>
              </a:path>
            </a:pathLst>
          </a:custGeom>
          <a:solidFill>
            <a:srgbClr val="2562E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25182" y="485849"/>
            <a:ext cx="5184737" cy="55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50" b="1" i="0">
                <a:solidFill>
                  <a:srgbClr val="1C1C1F"/>
                </a:solidFill>
                <a:latin typeface="Malgun Gothic"/>
                <a:cs typeface="Malgun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96899" y="1378597"/>
            <a:ext cx="5041900" cy="3355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00" b="0" i="0">
                <a:solidFill>
                  <a:srgbClr val="333333"/>
                </a:solidFill>
                <a:latin typeface="Dotum"/>
                <a:cs typeface="Dotum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10100319" y="6385051"/>
            <a:ext cx="1494790" cy="158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50" b="0" i="0">
                <a:solidFill>
                  <a:srgbClr val="9CA2AF"/>
                </a:solidFill>
                <a:latin typeface="Dotum"/>
                <a:cs typeface="Dotum"/>
              </a:defRPr>
            </a:lvl1pPr>
          </a:lstStyle>
          <a:p>
            <a:pPr marL="12700">
              <a:lnSpc>
                <a:spcPts val="1250"/>
              </a:lnSpc>
            </a:pPr>
            <a:r>
              <a:rPr dirty="0" spc="-65">
                <a:latin typeface="Noto Sans JP"/>
                <a:cs typeface="Noto Sans JP"/>
              </a:rPr>
              <a:t>NLP</a:t>
            </a:r>
            <a:r>
              <a:rPr dirty="0" spc="40">
                <a:latin typeface="Noto Sans JP"/>
                <a:cs typeface="Noto Sans JP"/>
              </a:rPr>
              <a:t> </a:t>
            </a:r>
            <a:r>
              <a:rPr dirty="0" spc="-190"/>
              <a:t>기반</a:t>
            </a:r>
            <a:r>
              <a:rPr dirty="0" spc="-90"/>
              <a:t> </a:t>
            </a:r>
            <a:r>
              <a:rPr dirty="0" spc="-190"/>
              <a:t>반려로봇</a:t>
            </a:r>
            <a:r>
              <a:rPr dirty="0" spc="-90"/>
              <a:t> </a:t>
            </a:r>
            <a:r>
              <a:rPr dirty="0" spc="-170"/>
              <a:t>시스템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6" Type="http://schemas.openxmlformats.org/officeDocument/2006/relationships/image" Target="../media/image32.png"/><Relationship Id="rId7" Type="http://schemas.openxmlformats.org/officeDocument/2006/relationships/image" Target="../media/image33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Relationship Id="rId3" Type="http://schemas.openxmlformats.org/officeDocument/2006/relationships/image" Target="../media/image35.png"/><Relationship Id="rId4" Type="http://schemas.openxmlformats.org/officeDocument/2006/relationships/image" Target="../media/image36.png"/><Relationship Id="rId5" Type="http://schemas.openxmlformats.org/officeDocument/2006/relationships/image" Target="../media/image37.png"/><Relationship Id="rId6" Type="http://schemas.openxmlformats.org/officeDocument/2006/relationships/image" Target="../media/image3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5" Type="http://schemas.openxmlformats.org/officeDocument/2006/relationships/image" Target="../media/image42.png"/><Relationship Id="rId6" Type="http://schemas.openxmlformats.org/officeDocument/2006/relationships/image" Target="../media/image43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44.png"/><Relationship Id="rId4" Type="http://schemas.openxmlformats.org/officeDocument/2006/relationships/image" Target="../media/image45.png"/><Relationship Id="rId5" Type="http://schemas.openxmlformats.org/officeDocument/2006/relationships/image" Target="../media/image46.png"/><Relationship Id="rId6" Type="http://schemas.openxmlformats.org/officeDocument/2006/relationships/image" Target="../media/image4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Relationship Id="rId3" Type="http://schemas.openxmlformats.org/officeDocument/2006/relationships/image" Target="../media/image48.png"/><Relationship Id="rId4" Type="http://schemas.openxmlformats.org/officeDocument/2006/relationships/image" Target="../media/image49.png"/><Relationship Id="rId5" Type="http://schemas.openxmlformats.org/officeDocument/2006/relationships/image" Target="../media/image50.png"/><Relationship Id="rId6" Type="http://schemas.openxmlformats.org/officeDocument/2006/relationships/image" Target="../media/image51.png"/><Relationship Id="rId7" Type="http://schemas.openxmlformats.org/officeDocument/2006/relationships/image" Target="../media/image52.png"/><Relationship Id="rId8" Type="http://schemas.openxmlformats.org/officeDocument/2006/relationships/image" Target="../media/image53.png"/><Relationship Id="rId9" Type="http://schemas.openxmlformats.org/officeDocument/2006/relationships/image" Target="../media/image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png"/><Relationship Id="rId3" Type="http://schemas.openxmlformats.org/officeDocument/2006/relationships/image" Target="../media/image56.png"/><Relationship Id="rId4" Type="http://schemas.openxmlformats.org/officeDocument/2006/relationships/image" Target="../media/image57.png"/><Relationship Id="rId5" Type="http://schemas.openxmlformats.org/officeDocument/2006/relationships/image" Target="../media/image38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png"/><Relationship Id="rId3" Type="http://schemas.openxmlformats.org/officeDocument/2006/relationships/image" Target="../media/image59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png"/><Relationship Id="rId3" Type="http://schemas.openxmlformats.org/officeDocument/2006/relationships/image" Target="../media/image61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.png"/><Relationship Id="rId3" Type="http://schemas.openxmlformats.org/officeDocument/2006/relationships/image" Target="../media/image63.png"/><Relationship Id="rId4" Type="http://schemas.openxmlformats.org/officeDocument/2006/relationships/image" Target="../media/image64.png"/><Relationship Id="rId5" Type="http://schemas.openxmlformats.org/officeDocument/2006/relationships/image" Target="../media/image65.png"/><Relationship Id="rId6" Type="http://schemas.openxmlformats.org/officeDocument/2006/relationships/image" Target="../media/image66.png"/><Relationship Id="rId7" Type="http://schemas.openxmlformats.org/officeDocument/2006/relationships/image" Target="../media/image67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8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image" Target="../media/image26.png"/><Relationship Id="rId7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3542506" y="3504265"/>
            <a:ext cx="5107305" cy="1019175"/>
          </a:xfrm>
          <a:prstGeom prst="rect">
            <a:avLst/>
          </a:prstGeom>
        </p:spPr>
        <p:txBody>
          <a:bodyPr wrap="square" lIns="0" tIns="9588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755"/>
              </a:spcBef>
            </a:pPr>
            <a:r>
              <a:rPr dirty="0" sz="3950" spc="-245" b="1">
                <a:solidFill>
                  <a:srgbClr val="1C1C1F"/>
                </a:solidFill>
                <a:latin typeface="DejaVu Sans Condensed"/>
                <a:cs typeface="DejaVu Sans Condensed"/>
              </a:rPr>
              <a:t>NLP</a:t>
            </a:r>
            <a:r>
              <a:rPr dirty="0" sz="3950" spc="-229" b="1">
                <a:solidFill>
                  <a:srgbClr val="1C1C1F"/>
                </a:solidFill>
                <a:latin typeface="DejaVu Sans Condensed"/>
                <a:cs typeface="DejaVu Sans Condensed"/>
              </a:rPr>
              <a:t> </a:t>
            </a:r>
            <a:r>
              <a:rPr dirty="0" sz="4050" spc="-770" b="1">
                <a:solidFill>
                  <a:srgbClr val="1C1C1F"/>
                </a:solidFill>
                <a:latin typeface="Malgun Gothic"/>
                <a:cs typeface="Malgun Gothic"/>
              </a:rPr>
              <a:t>기반</a:t>
            </a:r>
            <a:r>
              <a:rPr dirty="0" sz="4050" spc="-409" b="1">
                <a:solidFill>
                  <a:srgbClr val="1C1C1F"/>
                </a:solidFill>
                <a:latin typeface="Malgun Gothic"/>
                <a:cs typeface="Malgun Gothic"/>
              </a:rPr>
              <a:t> </a:t>
            </a:r>
            <a:r>
              <a:rPr dirty="0" sz="4050" spc="-770" b="1">
                <a:solidFill>
                  <a:srgbClr val="1C1C1F"/>
                </a:solidFill>
                <a:latin typeface="Malgun Gothic"/>
                <a:cs typeface="Malgun Gothic"/>
              </a:rPr>
              <a:t>반려로봇</a:t>
            </a:r>
            <a:r>
              <a:rPr dirty="0" sz="4050" spc="-409" b="1">
                <a:solidFill>
                  <a:srgbClr val="1C1C1F"/>
                </a:solidFill>
                <a:latin typeface="Malgun Gothic"/>
                <a:cs typeface="Malgun Gothic"/>
              </a:rPr>
              <a:t> </a:t>
            </a:r>
            <a:r>
              <a:rPr dirty="0" sz="4050" spc="-795" b="1">
                <a:solidFill>
                  <a:srgbClr val="1C1C1F"/>
                </a:solidFill>
                <a:latin typeface="Malgun Gothic"/>
                <a:cs typeface="Malgun Gothic"/>
              </a:rPr>
              <a:t>시스템</a:t>
            </a:r>
            <a:endParaRPr sz="4050">
              <a:latin typeface="Malgun Gothic"/>
              <a:cs typeface="Malgun Gothic"/>
            </a:endParaRPr>
          </a:p>
          <a:p>
            <a:pPr algn="ctr">
              <a:lnSpc>
                <a:spcPct val="100000"/>
              </a:lnSpc>
              <a:spcBef>
                <a:spcPts val="265"/>
              </a:spcBef>
            </a:pPr>
            <a:r>
              <a:rPr dirty="0" sz="1700" spc="-325">
                <a:solidFill>
                  <a:srgbClr val="414145"/>
                </a:solidFill>
                <a:latin typeface="Dotum"/>
                <a:cs typeface="Dotum"/>
              </a:rPr>
              <a:t>고령사회를</a:t>
            </a:r>
            <a:r>
              <a:rPr dirty="0" sz="1700" spc="-145">
                <a:solidFill>
                  <a:srgbClr val="414145"/>
                </a:solidFill>
                <a:latin typeface="Dotum"/>
                <a:cs typeface="Dotum"/>
              </a:rPr>
              <a:t> </a:t>
            </a:r>
            <a:r>
              <a:rPr dirty="0" sz="1700" spc="-325">
                <a:solidFill>
                  <a:srgbClr val="414145"/>
                </a:solidFill>
                <a:latin typeface="Dotum"/>
                <a:cs typeface="Dotum"/>
              </a:rPr>
              <a:t>위한</a:t>
            </a:r>
            <a:r>
              <a:rPr dirty="0" sz="1700" spc="-145">
                <a:solidFill>
                  <a:srgbClr val="414145"/>
                </a:solidFill>
                <a:latin typeface="Dotum"/>
                <a:cs typeface="Dotum"/>
              </a:rPr>
              <a:t> </a:t>
            </a:r>
            <a:r>
              <a:rPr dirty="0" sz="1700" spc="-325">
                <a:solidFill>
                  <a:srgbClr val="414145"/>
                </a:solidFill>
                <a:latin typeface="Dotum"/>
                <a:cs typeface="Dotum"/>
              </a:rPr>
              <a:t>스마트</a:t>
            </a:r>
            <a:r>
              <a:rPr dirty="0" sz="1700" spc="-145">
                <a:solidFill>
                  <a:srgbClr val="414145"/>
                </a:solidFill>
                <a:latin typeface="Dotum"/>
                <a:cs typeface="Dotum"/>
              </a:rPr>
              <a:t> </a:t>
            </a:r>
            <a:r>
              <a:rPr dirty="0" sz="1700" spc="-325">
                <a:solidFill>
                  <a:srgbClr val="414145"/>
                </a:solidFill>
                <a:latin typeface="Dotum"/>
                <a:cs typeface="Dotum"/>
              </a:rPr>
              <a:t>케어</a:t>
            </a:r>
            <a:r>
              <a:rPr dirty="0" sz="1700" spc="-145">
                <a:solidFill>
                  <a:srgbClr val="414145"/>
                </a:solidFill>
                <a:latin typeface="Dotum"/>
                <a:cs typeface="Dotum"/>
              </a:rPr>
              <a:t> </a:t>
            </a:r>
            <a:r>
              <a:rPr dirty="0" sz="1700" spc="-350">
                <a:solidFill>
                  <a:srgbClr val="414145"/>
                </a:solidFill>
                <a:latin typeface="Dotum"/>
                <a:cs typeface="Dotum"/>
              </a:rPr>
              <a:t>솔루션</a:t>
            </a:r>
            <a:endParaRPr sz="1700">
              <a:latin typeface="Dotum"/>
              <a:cs typeface="Dotum"/>
            </a:endParaRPr>
          </a:p>
        </p:txBody>
      </p:sp>
      <p:sp>
        <p:nvSpPr>
          <p:cNvPr id="3" name="object 3" descr=""/>
          <p:cNvSpPr/>
          <p:nvPr/>
        </p:nvSpPr>
        <p:spPr>
          <a:xfrm>
            <a:off x="2809874" y="4829174"/>
            <a:ext cx="1552575" cy="295275"/>
          </a:xfrm>
          <a:custGeom>
            <a:avLst/>
            <a:gdLst/>
            <a:ahLst/>
            <a:cxnLst/>
            <a:rect l="l" t="t" r="r" b="b"/>
            <a:pathLst>
              <a:path w="1552575" h="295275">
                <a:moveTo>
                  <a:pt x="1404937" y="295274"/>
                </a:moveTo>
                <a:lnTo>
                  <a:pt x="147637" y="295274"/>
                </a:lnTo>
                <a:lnTo>
                  <a:pt x="140384" y="295097"/>
                </a:lnTo>
                <a:lnTo>
                  <a:pt x="97907" y="286648"/>
                </a:lnTo>
                <a:lnTo>
                  <a:pt x="59682" y="266216"/>
                </a:lnTo>
                <a:lnTo>
                  <a:pt x="29057" y="235591"/>
                </a:lnTo>
                <a:lnTo>
                  <a:pt x="8625" y="197366"/>
                </a:lnTo>
                <a:lnTo>
                  <a:pt x="177" y="154890"/>
                </a:lnTo>
                <a:lnTo>
                  <a:pt x="0" y="147637"/>
                </a:lnTo>
                <a:lnTo>
                  <a:pt x="177" y="140384"/>
                </a:lnTo>
                <a:lnTo>
                  <a:pt x="8625" y="97906"/>
                </a:lnTo>
                <a:lnTo>
                  <a:pt x="29057" y="59681"/>
                </a:lnTo>
                <a:lnTo>
                  <a:pt x="59682" y="29058"/>
                </a:lnTo>
                <a:lnTo>
                  <a:pt x="97907" y="8626"/>
                </a:lnTo>
                <a:lnTo>
                  <a:pt x="140384" y="177"/>
                </a:lnTo>
                <a:lnTo>
                  <a:pt x="147637" y="0"/>
                </a:lnTo>
                <a:lnTo>
                  <a:pt x="1404937" y="0"/>
                </a:lnTo>
                <a:lnTo>
                  <a:pt x="1447794" y="6355"/>
                </a:lnTo>
                <a:lnTo>
                  <a:pt x="1486959" y="24881"/>
                </a:lnTo>
                <a:lnTo>
                  <a:pt x="1519063" y="53976"/>
                </a:lnTo>
                <a:lnTo>
                  <a:pt x="1541335" y="91138"/>
                </a:lnTo>
                <a:lnTo>
                  <a:pt x="1551865" y="133166"/>
                </a:lnTo>
                <a:lnTo>
                  <a:pt x="1552574" y="147637"/>
                </a:lnTo>
                <a:lnTo>
                  <a:pt x="1552397" y="154890"/>
                </a:lnTo>
                <a:lnTo>
                  <a:pt x="1543947" y="197366"/>
                </a:lnTo>
                <a:lnTo>
                  <a:pt x="1523515" y="235592"/>
                </a:lnTo>
                <a:lnTo>
                  <a:pt x="1492891" y="266216"/>
                </a:lnTo>
                <a:lnTo>
                  <a:pt x="1454666" y="286648"/>
                </a:lnTo>
                <a:lnTo>
                  <a:pt x="1412190" y="295097"/>
                </a:lnTo>
                <a:lnTo>
                  <a:pt x="1404937" y="295274"/>
                </a:lnTo>
                <a:close/>
              </a:path>
            </a:pathLst>
          </a:custGeom>
          <a:solidFill>
            <a:srgbClr val="F5F5F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 txBox="1"/>
          <p:nvPr/>
        </p:nvSpPr>
        <p:spPr>
          <a:xfrm>
            <a:off x="2940942" y="4865814"/>
            <a:ext cx="1287145" cy="2063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95250" indent="-82550">
              <a:lnSpc>
                <a:spcPct val="100000"/>
              </a:lnSpc>
              <a:spcBef>
                <a:spcPts val="135"/>
              </a:spcBef>
              <a:buClr>
                <a:srgbClr val="0066CC"/>
              </a:buClr>
              <a:buFont typeface="Arial"/>
              <a:buChar char="•"/>
              <a:tabLst>
                <a:tab pos="95250" algn="l"/>
              </a:tabLst>
            </a:pP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사용자</a:t>
            </a:r>
            <a:r>
              <a:rPr dirty="0" sz="1150" spc="-8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행동</a:t>
            </a:r>
            <a:r>
              <a:rPr dirty="0" sz="1150" spc="-8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70">
                <a:solidFill>
                  <a:srgbClr val="333333"/>
                </a:solidFill>
                <a:latin typeface="Dotum"/>
                <a:cs typeface="Dotum"/>
              </a:rPr>
              <a:t>따라하기</a:t>
            </a:r>
            <a:endParaRPr sz="1150">
              <a:latin typeface="Dotum"/>
              <a:cs typeface="Dotum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4533899" y="4829174"/>
            <a:ext cx="1581150" cy="295275"/>
          </a:xfrm>
          <a:custGeom>
            <a:avLst/>
            <a:gdLst/>
            <a:ahLst/>
            <a:cxnLst/>
            <a:rect l="l" t="t" r="r" b="b"/>
            <a:pathLst>
              <a:path w="1581150" h="295275">
                <a:moveTo>
                  <a:pt x="1433512" y="295274"/>
                </a:moveTo>
                <a:lnTo>
                  <a:pt x="147637" y="295274"/>
                </a:lnTo>
                <a:lnTo>
                  <a:pt x="140384" y="295097"/>
                </a:lnTo>
                <a:lnTo>
                  <a:pt x="97907" y="286648"/>
                </a:lnTo>
                <a:lnTo>
                  <a:pt x="59681" y="266216"/>
                </a:lnTo>
                <a:lnTo>
                  <a:pt x="29057" y="235591"/>
                </a:lnTo>
                <a:lnTo>
                  <a:pt x="8625" y="197366"/>
                </a:lnTo>
                <a:lnTo>
                  <a:pt x="177" y="154890"/>
                </a:lnTo>
                <a:lnTo>
                  <a:pt x="0" y="147637"/>
                </a:lnTo>
                <a:lnTo>
                  <a:pt x="177" y="140384"/>
                </a:lnTo>
                <a:lnTo>
                  <a:pt x="8625" y="97906"/>
                </a:lnTo>
                <a:lnTo>
                  <a:pt x="29057" y="59681"/>
                </a:lnTo>
                <a:lnTo>
                  <a:pt x="59682" y="29058"/>
                </a:lnTo>
                <a:lnTo>
                  <a:pt x="97907" y="8626"/>
                </a:lnTo>
                <a:lnTo>
                  <a:pt x="140384" y="177"/>
                </a:lnTo>
                <a:lnTo>
                  <a:pt x="147637" y="0"/>
                </a:lnTo>
                <a:lnTo>
                  <a:pt x="1433512" y="0"/>
                </a:lnTo>
                <a:lnTo>
                  <a:pt x="1476369" y="6355"/>
                </a:lnTo>
                <a:lnTo>
                  <a:pt x="1515534" y="24881"/>
                </a:lnTo>
                <a:lnTo>
                  <a:pt x="1547638" y="53976"/>
                </a:lnTo>
                <a:lnTo>
                  <a:pt x="1569910" y="91138"/>
                </a:lnTo>
                <a:lnTo>
                  <a:pt x="1580440" y="133166"/>
                </a:lnTo>
                <a:lnTo>
                  <a:pt x="1581149" y="147637"/>
                </a:lnTo>
                <a:lnTo>
                  <a:pt x="1580972" y="154890"/>
                </a:lnTo>
                <a:lnTo>
                  <a:pt x="1572522" y="197366"/>
                </a:lnTo>
                <a:lnTo>
                  <a:pt x="1552090" y="235592"/>
                </a:lnTo>
                <a:lnTo>
                  <a:pt x="1521466" y="266216"/>
                </a:lnTo>
                <a:lnTo>
                  <a:pt x="1483241" y="286648"/>
                </a:lnTo>
                <a:lnTo>
                  <a:pt x="1440765" y="295097"/>
                </a:lnTo>
                <a:lnTo>
                  <a:pt x="1433512" y="295274"/>
                </a:lnTo>
                <a:close/>
              </a:path>
            </a:pathLst>
          </a:custGeom>
          <a:solidFill>
            <a:srgbClr val="F5F5F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 txBox="1"/>
          <p:nvPr/>
        </p:nvSpPr>
        <p:spPr>
          <a:xfrm>
            <a:off x="4659758" y="4865814"/>
            <a:ext cx="1324610" cy="2063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95250" indent="-82550">
              <a:lnSpc>
                <a:spcPct val="100000"/>
              </a:lnSpc>
              <a:spcBef>
                <a:spcPts val="135"/>
              </a:spcBef>
              <a:buClr>
                <a:srgbClr val="0066CC"/>
              </a:buClr>
              <a:buFont typeface="Arial"/>
              <a:buChar char="•"/>
              <a:tabLst>
                <a:tab pos="95250" algn="l"/>
              </a:tabLst>
            </a:pP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자연어</a:t>
            </a:r>
            <a:r>
              <a:rPr dirty="0" sz="115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인식</a:t>
            </a:r>
            <a:r>
              <a:rPr dirty="0" sz="1150" spc="-8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명령</a:t>
            </a:r>
            <a:r>
              <a:rPr dirty="0" sz="1150" spc="-8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60">
                <a:solidFill>
                  <a:srgbClr val="333333"/>
                </a:solidFill>
                <a:latin typeface="Dotum"/>
                <a:cs typeface="Dotum"/>
              </a:rPr>
              <a:t>수행</a:t>
            </a:r>
            <a:endParaRPr sz="1150">
              <a:latin typeface="Dotum"/>
              <a:cs typeface="Dotum"/>
            </a:endParaRPr>
          </a:p>
        </p:txBody>
      </p:sp>
      <p:sp>
        <p:nvSpPr>
          <p:cNvPr id="7" name="object 7" descr=""/>
          <p:cNvSpPr/>
          <p:nvPr/>
        </p:nvSpPr>
        <p:spPr>
          <a:xfrm>
            <a:off x="6286499" y="4829174"/>
            <a:ext cx="1619250" cy="295275"/>
          </a:xfrm>
          <a:custGeom>
            <a:avLst/>
            <a:gdLst/>
            <a:ahLst/>
            <a:cxnLst/>
            <a:rect l="l" t="t" r="r" b="b"/>
            <a:pathLst>
              <a:path w="1619250" h="295275">
                <a:moveTo>
                  <a:pt x="1471612" y="295274"/>
                </a:moveTo>
                <a:lnTo>
                  <a:pt x="147637" y="295274"/>
                </a:lnTo>
                <a:lnTo>
                  <a:pt x="140384" y="295097"/>
                </a:lnTo>
                <a:lnTo>
                  <a:pt x="97907" y="286648"/>
                </a:lnTo>
                <a:lnTo>
                  <a:pt x="59681" y="266216"/>
                </a:lnTo>
                <a:lnTo>
                  <a:pt x="29057" y="235591"/>
                </a:lnTo>
                <a:lnTo>
                  <a:pt x="8625" y="197366"/>
                </a:lnTo>
                <a:lnTo>
                  <a:pt x="176" y="154890"/>
                </a:lnTo>
                <a:lnTo>
                  <a:pt x="0" y="147637"/>
                </a:lnTo>
                <a:lnTo>
                  <a:pt x="176" y="140384"/>
                </a:lnTo>
                <a:lnTo>
                  <a:pt x="8625" y="97906"/>
                </a:lnTo>
                <a:lnTo>
                  <a:pt x="29057" y="59681"/>
                </a:lnTo>
                <a:lnTo>
                  <a:pt x="59681" y="29058"/>
                </a:lnTo>
                <a:lnTo>
                  <a:pt x="97907" y="8626"/>
                </a:lnTo>
                <a:lnTo>
                  <a:pt x="140384" y="177"/>
                </a:lnTo>
                <a:lnTo>
                  <a:pt x="147637" y="0"/>
                </a:lnTo>
                <a:lnTo>
                  <a:pt x="1471612" y="0"/>
                </a:lnTo>
                <a:lnTo>
                  <a:pt x="1514468" y="6355"/>
                </a:lnTo>
                <a:lnTo>
                  <a:pt x="1553634" y="24881"/>
                </a:lnTo>
                <a:lnTo>
                  <a:pt x="1585738" y="53976"/>
                </a:lnTo>
                <a:lnTo>
                  <a:pt x="1608011" y="91138"/>
                </a:lnTo>
                <a:lnTo>
                  <a:pt x="1618540" y="133166"/>
                </a:lnTo>
                <a:lnTo>
                  <a:pt x="1619249" y="147637"/>
                </a:lnTo>
                <a:lnTo>
                  <a:pt x="1619072" y="154890"/>
                </a:lnTo>
                <a:lnTo>
                  <a:pt x="1610623" y="197366"/>
                </a:lnTo>
                <a:lnTo>
                  <a:pt x="1590191" y="235592"/>
                </a:lnTo>
                <a:lnTo>
                  <a:pt x="1559567" y="266216"/>
                </a:lnTo>
                <a:lnTo>
                  <a:pt x="1521341" y="286648"/>
                </a:lnTo>
                <a:lnTo>
                  <a:pt x="1478865" y="295097"/>
                </a:lnTo>
                <a:lnTo>
                  <a:pt x="1471612" y="295274"/>
                </a:lnTo>
                <a:close/>
              </a:path>
            </a:pathLst>
          </a:custGeom>
          <a:solidFill>
            <a:srgbClr val="F5F5F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 descr=""/>
          <p:cNvSpPr txBox="1"/>
          <p:nvPr/>
        </p:nvSpPr>
        <p:spPr>
          <a:xfrm>
            <a:off x="6415930" y="4865814"/>
            <a:ext cx="1362075" cy="2063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95250" indent="-82550">
              <a:lnSpc>
                <a:spcPct val="100000"/>
              </a:lnSpc>
              <a:spcBef>
                <a:spcPts val="135"/>
              </a:spcBef>
              <a:buClr>
                <a:srgbClr val="0066CC"/>
              </a:buClr>
              <a:buFont typeface="Arial"/>
              <a:buChar char="•"/>
              <a:tabLst>
                <a:tab pos="95250" algn="l"/>
              </a:tabLst>
            </a:pP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외출</a:t>
            </a:r>
            <a:r>
              <a:rPr dirty="0" sz="115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감지</a:t>
            </a:r>
            <a:r>
              <a:rPr dirty="0" sz="115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15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날씨</a:t>
            </a:r>
            <a:r>
              <a:rPr dirty="0" sz="115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60">
                <a:solidFill>
                  <a:srgbClr val="333333"/>
                </a:solidFill>
                <a:latin typeface="Dotum"/>
                <a:cs typeface="Dotum"/>
              </a:rPr>
              <a:t>안내</a:t>
            </a:r>
            <a:endParaRPr sz="1150">
              <a:latin typeface="Dotum"/>
              <a:cs typeface="Dotum"/>
            </a:endParaRPr>
          </a:p>
        </p:txBody>
      </p:sp>
      <p:sp>
        <p:nvSpPr>
          <p:cNvPr id="9" name="object 9" descr=""/>
          <p:cNvSpPr/>
          <p:nvPr/>
        </p:nvSpPr>
        <p:spPr>
          <a:xfrm>
            <a:off x="8077199" y="4829174"/>
            <a:ext cx="1304925" cy="295275"/>
          </a:xfrm>
          <a:custGeom>
            <a:avLst/>
            <a:gdLst/>
            <a:ahLst/>
            <a:cxnLst/>
            <a:rect l="l" t="t" r="r" b="b"/>
            <a:pathLst>
              <a:path w="1304925" h="295275">
                <a:moveTo>
                  <a:pt x="1157287" y="295274"/>
                </a:moveTo>
                <a:lnTo>
                  <a:pt x="147637" y="295274"/>
                </a:lnTo>
                <a:lnTo>
                  <a:pt x="140384" y="295097"/>
                </a:lnTo>
                <a:lnTo>
                  <a:pt x="97906" y="286648"/>
                </a:lnTo>
                <a:lnTo>
                  <a:pt x="59681" y="266216"/>
                </a:lnTo>
                <a:lnTo>
                  <a:pt x="29056" y="235591"/>
                </a:lnTo>
                <a:lnTo>
                  <a:pt x="8624" y="197366"/>
                </a:lnTo>
                <a:lnTo>
                  <a:pt x="176" y="154890"/>
                </a:lnTo>
                <a:lnTo>
                  <a:pt x="0" y="147637"/>
                </a:lnTo>
                <a:lnTo>
                  <a:pt x="176" y="140384"/>
                </a:lnTo>
                <a:lnTo>
                  <a:pt x="8624" y="97906"/>
                </a:lnTo>
                <a:lnTo>
                  <a:pt x="29056" y="59681"/>
                </a:lnTo>
                <a:lnTo>
                  <a:pt x="59680" y="29058"/>
                </a:lnTo>
                <a:lnTo>
                  <a:pt x="97906" y="8626"/>
                </a:lnTo>
                <a:lnTo>
                  <a:pt x="140384" y="177"/>
                </a:lnTo>
                <a:lnTo>
                  <a:pt x="147637" y="0"/>
                </a:lnTo>
                <a:lnTo>
                  <a:pt x="1157287" y="0"/>
                </a:lnTo>
                <a:lnTo>
                  <a:pt x="1200144" y="6355"/>
                </a:lnTo>
                <a:lnTo>
                  <a:pt x="1239309" y="24881"/>
                </a:lnTo>
                <a:lnTo>
                  <a:pt x="1271413" y="53976"/>
                </a:lnTo>
                <a:lnTo>
                  <a:pt x="1293686" y="91138"/>
                </a:lnTo>
                <a:lnTo>
                  <a:pt x="1304215" y="133166"/>
                </a:lnTo>
                <a:lnTo>
                  <a:pt x="1304924" y="147637"/>
                </a:lnTo>
                <a:lnTo>
                  <a:pt x="1304747" y="154890"/>
                </a:lnTo>
                <a:lnTo>
                  <a:pt x="1296297" y="197366"/>
                </a:lnTo>
                <a:lnTo>
                  <a:pt x="1275866" y="235592"/>
                </a:lnTo>
                <a:lnTo>
                  <a:pt x="1245242" y="266216"/>
                </a:lnTo>
                <a:lnTo>
                  <a:pt x="1207016" y="286648"/>
                </a:lnTo>
                <a:lnTo>
                  <a:pt x="1164540" y="295097"/>
                </a:lnTo>
                <a:lnTo>
                  <a:pt x="1157287" y="295274"/>
                </a:lnTo>
                <a:close/>
              </a:path>
            </a:pathLst>
          </a:custGeom>
          <a:solidFill>
            <a:srgbClr val="F5F5F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 descr=""/>
          <p:cNvSpPr txBox="1"/>
          <p:nvPr/>
        </p:nvSpPr>
        <p:spPr>
          <a:xfrm>
            <a:off x="8209458" y="4865814"/>
            <a:ext cx="1042035" cy="2063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95250" indent="-82550">
              <a:lnSpc>
                <a:spcPct val="100000"/>
              </a:lnSpc>
              <a:spcBef>
                <a:spcPts val="135"/>
              </a:spcBef>
              <a:buClr>
                <a:srgbClr val="0066CC"/>
              </a:buClr>
              <a:buFont typeface="Arial"/>
              <a:buChar char="•"/>
              <a:tabLst>
                <a:tab pos="95250" algn="l"/>
              </a:tabLst>
            </a:pP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귀가</a:t>
            </a:r>
            <a:r>
              <a:rPr dirty="0" sz="115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지원</a:t>
            </a:r>
            <a:r>
              <a:rPr dirty="0" sz="115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70">
                <a:solidFill>
                  <a:srgbClr val="333333"/>
                </a:solidFill>
                <a:latin typeface="Dotum"/>
                <a:cs typeface="Dotum"/>
              </a:rPr>
              <a:t>시스템</a:t>
            </a:r>
            <a:endParaRPr sz="1150">
              <a:latin typeface="Dotum"/>
              <a:cs typeface="Dotum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11189592" y="296699"/>
            <a:ext cx="710565" cy="20320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150" spc="-60">
                <a:solidFill>
                  <a:srgbClr val="6A7280"/>
                </a:solidFill>
                <a:latin typeface="Arial"/>
                <a:cs typeface="Arial"/>
              </a:rPr>
              <a:t>2025-</a:t>
            </a:r>
            <a:r>
              <a:rPr dirty="0" sz="1150" spc="-55">
                <a:solidFill>
                  <a:srgbClr val="6A7280"/>
                </a:solidFill>
                <a:latin typeface="Arial"/>
                <a:cs typeface="Arial"/>
              </a:rPr>
              <a:t>07-</a:t>
            </a:r>
            <a:r>
              <a:rPr dirty="0" sz="1150" spc="-25">
                <a:solidFill>
                  <a:srgbClr val="6A7280"/>
                </a:solidFill>
                <a:latin typeface="Arial"/>
                <a:cs typeface="Arial"/>
              </a:rPr>
              <a:t>31</a:t>
            </a:r>
            <a:endParaRPr sz="1150">
              <a:latin typeface="Arial"/>
              <a:cs typeface="Arial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5254476" y="6366763"/>
            <a:ext cx="1683385" cy="211454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150" spc="-190">
                <a:solidFill>
                  <a:srgbClr val="6E6E73"/>
                </a:solidFill>
                <a:latin typeface="Dotum"/>
                <a:cs typeface="Dotum"/>
              </a:rPr>
              <a:t>발표자</a:t>
            </a:r>
            <a:r>
              <a:rPr dirty="0" sz="1150" spc="-85">
                <a:solidFill>
                  <a:srgbClr val="6E6E73"/>
                </a:solidFill>
                <a:latin typeface="Dotum"/>
                <a:cs typeface="Dotum"/>
              </a:rPr>
              <a:t> </a:t>
            </a:r>
            <a:r>
              <a:rPr dirty="0" sz="1200" spc="-35">
                <a:solidFill>
                  <a:srgbClr val="6E6E73"/>
                </a:solidFill>
                <a:latin typeface="Lucida Sans"/>
                <a:cs typeface="Lucida Sans"/>
              </a:rPr>
              <a:t>|</a:t>
            </a:r>
            <a:r>
              <a:rPr dirty="0" sz="1200" spc="-75">
                <a:solidFill>
                  <a:srgbClr val="6E6E73"/>
                </a:solidFill>
                <a:latin typeface="Lucida Sans"/>
                <a:cs typeface="Lucida Sans"/>
              </a:rPr>
              <a:t> </a:t>
            </a:r>
            <a:r>
              <a:rPr dirty="0" sz="1150" spc="-190">
                <a:solidFill>
                  <a:srgbClr val="6E6E73"/>
                </a:solidFill>
                <a:latin typeface="Dotum"/>
                <a:cs typeface="Dotum"/>
              </a:rPr>
              <a:t>스마트</a:t>
            </a:r>
            <a:r>
              <a:rPr dirty="0" sz="1150" spc="-85">
                <a:solidFill>
                  <a:srgbClr val="6E6E73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E6E73"/>
                </a:solidFill>
                <a:latin typeface="Dotum"/>
                <a:cs typeface="Dotum"/>
              </a:rPr>
              <a:t>케어</a:t>
            </a:r>
            <a:r>
              <a:rPr dirty="0" sz="1150" spc="-80">
                <a:solidFill>
                  <a:srgbClr val="6E6E73"/>
                </a:solidFill>
                <a:latin typeface="Dotum"/>
                <a:cs typeface="Dotum"/>
              </a:rPr>
              <a:t> </a:t>
            </a:r>
            <a:r>
              <a:rPr dirty="0" sz="1150" spc="-175">
                <a:solidFill>
                  <a:srgbClr val="6E6E73"/>
                </a:solidFill>
                <a:latin typeface="Dotum"/>
                <a:cs typeface="Dotum"/>
              </a:rPr>
              <a:t>솔루션팀</a:t>
            </a:r>
            <a:endParaRPr sz="1150">
              <a:latin typeface="Dotum"/>
              <a:cs typeface="Dot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79173" rIns="0" bIns="0" rtlCol="0" vert="horz">
            <a:spAutoFit/>
          </a:bodyPr>
          <a:lstStyle/>
          <a:p>
            <a:pPr marL="83820">
              <a:lnSpc>
                <a:spcPct val="100000"/>
              </a:lnSpc>
              <a:spcBef>
                <a:spcPts val="100"/>
              </a:spcBef>
            </a:pPr>
            <a:r>
              <a:rPr dirty="0" spc="-580"/>
              <a:t>핵심</a:t>
            </a:r>
            <a:r>
              <a:rPr dirty="0" spc="-320"/>
              <a:t> </a:t>
            </a:r>
            <a:r>
              <a:rPr dirty="0" spc="-580"/>
              <a:t>기능</a:t>
            </a:r>
            <a:r>
              <a:rPr dirty="0" spc="-320"/>
              <a:t> </a:t>
            </a:r>
            <a:r>
              <a:rPr dirty="0" sz="3000" spc="-105">
                <a:latin typeface="IBM Plex Sans"/>
                <a:cs typeface="IBM Plex Sans"/>
              </a:rPr>
              <a:t>3:</a:t>
            </a:r>
            <a:r>
              <a:rPr dirty="0" sz="3000" spc="-65">
                <a:latin typeface="IBM Plex Sans"/>
                <a:cs typeface="IBM Plex Sans"/>
              </a:rPr>
              <a:t> </a:t>
            </a:r>
            <a:r>
              <a:rPr dirty="0" spc="-580"/>
              <a:t>외출</a:t>
            </a:r>
            <a:r>
              <a:rPr dirty="0" spc="-320"/>
              <a:t> </a:t>
            </a:r>
            <a:r>
              <a:rPr dirty="0" spc="-580"/>
              <a:t>감지</a:t>
            </a:r>
            <a:r>
              <a:rPr dirty="0" spc="-320"/>
              <a:t> </a:t>
            </a:r>
            <a:r>
              <a:rPr dirty="0" spc="-580"/>
              <a:t>및</a:t>
            </a:r>
            <a:r>
              <a:rPr dirty="0" spc="-320"/>
              <a:t> </a:t>
            </a:r>
            <a:r>
              <a:rPr dirty="0" spc="-580"/>
              <a:t>날씨</a:t>
            </a:r>
            <a:r>
              <a:rPr dirty="0" spc="-320"/>
              <a:t> </a:t>
            </a:r>
            <a:r>
              <a:rPr dirty="0" spc="-605"/>
              <a:t>안내</a:t>
            </a:r>
            <a:endParaRPr sz="3000">
              <a:latin typeface="IBM Plex Sans"/>
              <a:cs typeface="IBM Plex Sans"/>
            </a:endParaRPr>
          </a:p>
        </p:txBody>
      </p:sp>
      <p:grpSp>
        <p:nvGrpSpPr>
          <p:cNvPr id="3" name="object 3" descr=""/>
          <p:cNvGrpSpPr/>
          <p:nvPr/>
        </p:nvGrpSpPr>
        <p:grpSpPr>
          <a:xfrm>
            <a:off x="609599" y="1790699"/>
            <a:ext cx="5029200" cy="723900"/>
            <a:chOff x="609599" y="1790699"/>
            <a:chExt cx="5029200" cy="723900"/>
          </a:xfrm>
        </p:grpSpPr>
        <p:sp>
          <p:nvSpPr>
            <p:cNvPr id="4" name="object 4" descr=""/>
            <p:cNvSpPr/>
            <p:nvPr/>
          </p:nvSpPr>
          <p:spPr>
            <a:xfrm>
              <a:off x="628649" y="1790699"/>
              <a:ext cx="5010150" cy="723900"/>
            </a:xfrm>
            <a:custGeom>
              <a:avLst/>
              <a:gdLst/>
              <a:ahLst/>
              <a:cxnLst/>
              <a:rect l="l" t="t" r="r" b="b"/>
              <a:pathLst>
                <a:path w="5010150" h="723900">
                  <a:moveTo>
                    <a:pt x="4903354" y="723899"/>
                  </a:moveTo>
                  <a:lnTo>
                    <a:pt x="88995" y="723899"/>
                  </a:lnTo>
                  <a:lnTo>
                    <a:pt x="82801" y="723167"/>
                  </a:lnTo>
                  <a:lnTo>
                    <a:pt x="37131" y="700467"/>
                  </a:lnTo>
                  <a:lnTo>
                    <a:pt x="12577" y="666861"/>
                  </a:lnTo>
                  <a:lnTo>
                    <a:pt x="610" y="624537"/>
                  </a:lnTo>
                  <a:lnTo>
                    <a:pt x="0" y="617104"/>
                  </a:lnTo>
                  <a:lnTo>
                    <a:pt x="0" y="609599"/>
                  </a:lnTo>
                  <a:lnTo>
                    <a:pt x="0" y="106794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7" y="5828"/>
                  </a:lnTo>
                  <a:lnTo>
                    <a:pt x="88995" y="0"/>
                  </a:lnTo>
                  <a:lnTo>
                    <a:pt x="4903354" y="0"/>
                  </a:lnTo>
                  <a:lnTo>
                    <a:pt x="4946523" y="11572"/>
                  </a:lnTo>
                  <a:lnTo>
                    <a:pt x="4981978" y="38784"/>
                  </a:lnTo>
                  <a:lnTo>
                    <a:pt x="5004319" y="77492"/>
                  </a:lnTo>
                  <a:lnTo>
                    <a:pt x="5010149" y="106794"/>
                  </a:lnTo>
                  <a:lnTo>
                    <a:pt x="5010149" y="617104"/>
                  </a:lnTo>
                  <a:lnTo>
                    <a:pt x="4998575" y="660274"/>
                  </a:lnTo>
                  <a:lnTo>
                    <a:pt x="4971364" y="695729"/>
                  </a:lnTo>
                  <a:lnTo>
                    <a:pt x="4932656" y="718071"/>
                  </a:lnTo>
                  <a:lnTo>
                    <a:pt x="4910787" y="723167"/>
                  </a:lnTo>
                  <a:lnTo>
                    <a:pt x="4903354" y="723899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609599" y="1790699"/>
              <a:ext cx="114300" cy="723900"/>
            </a:xfrm>
            <a:custGeom>
              <a:avLst/>
              <a:gdLst/>
              <a:ahLst/>
              <a:cxnLst/>
              <a:rect l="l" t="t" r="r" b="b"/>
              <a:pathLst>
                <a:path w="114300" h="723900">
                  <a:moveTo>
                    <a:pt x="114300" y="723899"/>
                  </a:moveTo>
                  <a:lnTo>
                    <a:pt x="70559" y="715198"/>
                  </a:lnTo>
                  <a:lnTo>
                    <a:pt x="33477" y="690422"/>
                  </a:lnTo>
                  <a:lnTo>
                    <a:pt x="8700" y="653340"/>
                  </a:lnTo>
                  <a:lnTo>
                    <a:pt x="0" y="609600"/>
                  </a:lnTo>
                  <a:lnTo>
                    <a:pt x="0" y="114300"/>
                  </a:lnTo>
                  <a:lnTo>
                    <a:pt x="8700" y="70559"/>
                  </a:lnTo>
                  <a:lnTo>
                    <a:pt x="33477" y="33477"/>
                  </a:lnTo>
                  <a:lnTo>
                    <a:pt x="70559" y="8700"/>
                  </a:lnTo>
                  <a:lnTo>
                    <a:pt x="114300" y="0"/>
                  </a:lnTo>
                  <a:lnTo>
                    <a:pt x="106793" y="543"/>
                  </a:lnTo>
                  <a:lnTo>
                    <a:pt x="99431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2" y="103040"/>
                  </a:lnTo>
                  <a:lnTo>
                    <a:pt x="38100" y="114300"/>
                  </a:lnTo>
                  <a:lnTo>
                    <a:pt x="38100" y="609600"/>
                  </a:lnTo>
                  <a:lnTo>
                    <a:pt x="43900" y="653340"/>
                  </a:lnTo>
                  <a:lnTo>
                    <a:pt x="60418" y="690422"/>
                  </a:lnTo>
                  <a:lnTo>
                    <a:pt x="92213" y="719005"/>
                  </a:lnTo>
                  <a:lnTo>
                    <a:pt x="106793" y="723356"/>
                  </a:lnTo>
                  <a:lnTo>
                    <a:pt x="114300" y="723899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80097" y="1971674"/>
              <a:ext cx="97571" cy="153322"/>
            </a:xfrm>
            <a:prstGeom prst="rect">
              <a:avLst/>
            </a:prstGeom>
          </p:spPr>
        </p:pic>
      </p:grpSp>
      <p:pic>
        <p:nvPicPr>
          <p:cNvPr id="7" name="object 7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09344" y="3076306"/>
            <a:ext cx="190725" cy="152638"/>
          </a:xfrm>
          <a:prstGeom prst="rect">
            <a:avLst/>
          </a:prstGeom>
        </p:spPr>
      </p:pic>
      <p:pic>
        <p:nvPicPr>
          <p:cNvPr id="8" name="object 8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09599" y="3419475"/>
            <a:ext cx="152399" cy="152370"/>
          </a:xfrm>
          <a:prstGeom prst="rect">
            <a:avLst/>
          </a:prstGeom>
        </p:spPr>
      </p:pic>
      <p:pic>
        <p:nvPicPr>
          <p:cNvPr id="9" name="object 9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09421" y="3762375"/>
            <a:ext cx="190857" cy="152399"/>
          </a:xfrm>
          <a:prstGeom prst="rect">
            <a:avLst/>
          </a:prstGeom>
        </p:spPr>
      </p:pic>
      <p:pic>
        <p:nvPicPr>
          <p:cNvPr id="10" name="object 10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09332" y="4105006"/>
            <a:ext cx="152935" cy="152935"/>
          </a:xfrm>
          <a:prstGeom prst="rect">
            <a:avLst/>
          </a:prstGeom>
        </p:spPr>
      </p:pic>
      <p:sp>
        <p:nvSpPr>
          <p:cNvPr id="11" name="object 11" descr=""/>
          <p:cNvSpPr txBox="1"/>
          <p:nvPr/>
        </p:nvSpPr>
        <p:spPr>
          <a:xfrm>
            <a:off x="596899" y="1391285"/>
            <a:ext cx="4034154" cy="291401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700" spc="-325">
                <a:solidFill>
                  <a:srgbClr val="333333"/>
                </a:solidFill>
                <a:latin typeface="Dotum"/>
                <a:cs typeface="Dotum"/>
              </a:rPr>
              <a:t>지능형</a:t>
            </a:r>
            <a:r>
              <a:rPr dirty="0" sz="1700" spc="-15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700" spc="-325">
                <a:solidFill>
                  <a:srgbClr val="333333"/>
                </a:solidFill>
                <a:latin typeface="Dotum"/>
                <a:cs typeface="Dotum"/>
              </a:rPr>
              <a:t>외출</a:t>
            </a:r>
            <a:r>
              <a:rPr dirty="0" sz="1700" spc="-14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700" spc="-325">
                <a:solidFill>
                  <a:srgbClr val="333333"/>
                </a:solidFill>
                <a:latin typeface="Dotum"/>
                <a:cs typeface="Dotum"/>
              </a:rPr>
              <a:t>감지</a:t>
            </a:r>
            <a:r>
              <a:rPr dirty="0" sz="1700" spc="-14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700" spc="-350">
                <a:solidFill>
                  <a:srgbClr val="333333"/>
                </a:solidFill>
                <a:latin typeface="Dotum"/>
                <a:cs typeface="Dotum"/>
              </a:rPr>
              <a:t>시스템</a:t>
            </a:r>
            <a:endParaRPr sz="170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185"/>
              </a:spcBef>
            </a:pPr>
            <a:endParaRPr sz="1500">
              <a:latin typeface="Dotum"/>
              <a:cs typeface="Dotum"/>
            </a:endParaRPr>
          </a:p>
          <a:p>
            <a:pPr marL="354965">
              <a:lnSpc>
                <a:spcPct val="100000"/>
              </a:lnSpc>
            </a:pP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움직임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패턴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0066CC"/>
                </a:solidFill>
                <a:latin typeface="Dotum"/>
                <a:cs typeface="Dotum"/>
              </a:rPr>
              <a:t>분석</a:t>
            </a:r>
            <a:endParaRPr sz="1350">
              <a:latin typeface="Dotum"/>
              <a:cs typeface="Dotum"/>
            </a:endParaRPr>
          </a:p>
          <a:p>
            <a:pPr marL="412115">
              <a:lnSpc>
                <a:spcPct val="100000"/>
              </a:lnSpc>
              <a:spcBef>
                <a:spcPts val="180"/>
              </a:spcBef>
            </a:pP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사용자의</a:t>
            </a:r>
            <a:r>
              <a:rPr dirty="0" sz="1350" spc="-10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195">
                <a:solidFill>
                  <a:srgbClr val="4A5462"/>
                </a:solidFill>
                <a:latin typeface="Dotum"/>
                <a:cs typeface="Dotum"/>
              </a:rPr>
              <a:t>동선</a:t>
            </a:r>
            <a:r>
              <a:rPr dirty="0" sz="1350" spc="-195">
                <a:solidFill>
                  <a:srgbClr val="4A5462"/>
                </a:solidFill>
                <a:latin typeface="Microsoft Sans Serif"/>
                <a:cs typeface="Microsoft Sans Serif"/>
              </a:rPr>
              <a:t>,</a:t>
            </a:r>
            <a:r>
              <a:rPr dirty="0" sz="1350" spc="-15">
                <a:solidFill>
                  <a:srgbClr val="4A5462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행동</a:t>
            </a:r>
            <a:r>
              <a:rPr dirty="0" sz="1350" spc="-10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패턴을</a:t>
            </a:r>
            <a:r>
              <a:rPr dirty="0" sz="1350" spc="-10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학습하여</a:t>
            </a:r>
            <a:r>
              <a:rPr dirty="0" sz="1350" spc="-10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외출</a:t>
            </a:r>
            <a:r>
              <a:rPr dirty="0" sz="1350" spc="-10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준비</a:t>
            </a:r>
            <a:r>
              <a:rPr dirty="0" sz="1350" spc="-10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행동</a:t>
            </a:r>
            <a:r>
              <a:rPr dirty="0" sz="1350" spc="-10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4A5462"/>
                </a:solidFill>
                <a:latin typeface="Dotum"/>
                <a:cs typeface="Dotum"/>
              </a:rPr>
              <a:t>감지</a:t>
            </a:r>
            <a:endParaRPr sz="135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745"/>
              </a:spcBef>
            </a:pPr>
            <a:endParaRPr sz="1200">
              <a:latin typeface="Dotum"/>
              <a:cs typeface="Dotum"/>
            </a:endParaRPr>
          </a:p>
          <a:p>
            <a:pPr marL="12700">
              <a:lnSpc>
                <a:spcPct val="100000"/>
              </a:lnSpc>
            </a:pPr>
            <a:r>
              <a:rPr dirty="0" sz="1700" spc="-325">
                <a:solidFill>
                  <a:srgbClr val="333333"/>
                </a:solidFill>
                <a:latin typeface="Dotum"/>
                <a:cs typeface="Dotum"/>
              </a:rPr>
              <a:t>실시간</a:t>
            </a:r>
            <a:r>
              <a:rPr dirty="0" sz="1700" spc="-15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700" spc="-325">
                <a:solidFill>
                  <a:srgbClr val="333333"/>
                </a:solidFill>
                <a:latin typeface="Dotum"/>
                <a:cs typeface="Dotum"/>
              </a:rPr>
              <a:t>날씨</a:t>
            </a:r>
            <a:r>
              <a:rPr dirty="0" sz="1700" spc="-14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700" spc="-325">
                <a:solidFill>
                  <a:srgbClr val="333333"/>
                </a:solidFill>
                <a:latin typeface="Dotum"/>
                <a:cs typeface="Dotum"/>
              </a:rPr>
              <a:t>정보</a:t>
            </a:r>
            <a:r>
              <a:rPr dirty="0" sz="1700" spc="-14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700" spc="-350">
                <a:solidFill>
                  <a:srgbClr val="333333"/>
                </a:solidFill>
                <a:latin typeface="Dotum"/>
                <a:cs typeface="Dotum"/>
              </a:rPr>
              <a:t>제공</a:t>
            </a:r>
            <a:endParaRPr sz="1700">
              <a:latin typeface="Dotum"/>
              <a:cs typeface="Dotum"/>
            </a:endParaRPr>
          </a:p>
          <a:p>
            <a:pPr marL="240665" marR="420370" indent="38100">
              <a:lnSpc>
                <a:spcPct val="166700"/>
              </a:lnSpc>
              <a:spcBef>
                <a:spcPts val="5"/>
              </a:spcBef>
            </a:pP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현재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날씨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정보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350" spc="3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195">
                <a:solidFill>
                  <a:srgbClr val="333333"/>
                </a:solidFill>
                <a:latin typeface="Dotum"/>
                <a:cs typeface="Dotum"/>
              </a:rPr>
              <a:t>기온</a:t>
            </a:r>
            <a:r>
              <a:rPr dirty="0" sz="1350" spc="-195">
                <a:solidFill>
                  <a:srgbClr val="333333"/>
                </a:solidFill>
                <a:latin typeface="Noto Sans JP"/>
                <a:cs typeface="Noto Sans JP"/>
              </a:rPr>
              <a:t>,</a:t>
            </a:r>
            <a:r>
              <a:rPr dirty="0" sz="1350" spc="3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195">
                <a:solidFill>
                  <a:srgbClr val="333333"/>
                </a:solidFill>
                <a:latin typeface="Dotum"/>
                <a:cs typeface="Dotum"/>
              </a:rPr>
              <a:t>습도</a:t>
            </a:r>
            <a:r>
              <a:rPr dirty="0" sz="1350" spc="-195">
                <a:solidFill>
                  <a:srgbClr val="333333"/>
                </a:solidFill>
                <a:latin typeface="Noto Sans JP"/>
                <a:cs typeface="Noto Sans JP"/>
              </a:rPr>
              <a:t>,</a:t>
            </a:r>
            <a:r>
              <a:rPr dirty="0" sz="1350" spc="3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미세먼지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등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실시간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안내</a:t>
            </a:r>
            <a:r>
              <a:rPr dirty="0" sz="1350" spc="5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강수</a:t>
            </a:r>
            <a:r>
              <a:rPr dirty="0" sz="1350" spc="-114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예보</a:t>
            </a:r>
            <a:r>
              <a:rPr dirty="0" sz="1350" spc="-114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350" spc="3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04">
                <a:solidFill>
                  <a:srgbClr val="333333"/>
                </a:solidFill>
                <a:latin typeface="Noto Sans JP"/>
                <a:cs typeface="Noto Sans JP"/>
              </a:rPr>
              <a:t>"</a:t>
            </a:r>
            <a:r>
              <a:rPr dirty="0" sz="1350" spc="-204">
                <a:solidFill>
                  <a:srgbClr val="333333"/>
                </a:solidFill>
                <a:latin typeface="Dotum"/>
                <a:cs typeface="Dotum"/>
              </a:rPr>
              <a:t>지금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비가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오니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우산을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45">
                <a:solidFill>
                  <a:srgbClr val="333333"/>
                </a:solidFill>
                <a:latin typeface="Dotum"/>
                <a:cs typeface="Dotum"/>
              </a:rPr>
              <a:t>가져가세요</a:t>
            </a:r>
            <a:r>
              <a:rPr dirty="0" sz="1350" spc="-45">
                <a:solidFill>
                  <a:srgbClr val="333333"/>
                </a:solidFill>
                <a:latin typeface="Noto Sans JP"/>
                <a:cs typeface="Noto Sans JP"/>
              </a:rPr>
              <a:t>"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맞춤형</a:t>
            </a:r>
            <a:r>
              <a:rPr dirty="0" sz="1350" spc="-114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옷차림</a:t>
            </a:r>
            <a:r>
              <a:rPr dirty="0" sz="1350" spc="-114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추천</a:t>
            </a:r>
            <a:r>
              <a:rPr dirty="0" sz="1350" spc="-114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350" spc="30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날씨에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적합한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의류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제안</a:t>
            </a:r>
            <a:endParaRPr sz="1350">
              <a:latin typeface="Dotum"/>
              <a:cs typeface="Dotum"/>
            </a:endParaRPr>
          </a:p>
          <a:p>
            <a:pPr marL="240665">
              <a:lnSpc>
                <a:spcPct val="100000"/>
              </a:lnSpc>
              <a:spcBef>
                <a:spcPts val="1080"/>
              </a:spcBef>
            </a:pPr>
            <a:r>
              <a:rPr dirty="0" sz="1300" spc="-50" b="0">
                <a:solidFill>
                  <a:srgbClr val="0066CC"/>
                </a:solidFill>
                <a:latin typeface="Noto Sans JP Medium"/>
                <a:cs typeface="Noto Sans JP Medium"/>
              </a:rPr>
              <a:t>UV</a:t>
            </a:r>
            <a:r>
              <a:rPr dirty="0" sz="1300" spc="5" b="0">
                <a:solidFill>
                  <a:srgbClr val="0066CC"/>
                </a:solidFill>
                <a:latin typeface="Noto Sans JP Medium"/>
                <a:cs typeface="Noto Sans JP Medi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지수</a:t>
            </a:r>
            <a:r>
              <a:rPr dirty="0" sz="1350" spc="-114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알림</a:t>
            </a:r>
            <a:r>
              <a:rPr dirty="0" sz="1350" spc="-114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350" spc="2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자외선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10">
                <a:solidFill>
                  <a:srgbClr val="333333"/>
                </a:solidFill>
                <a:latin typeface="Dotum"/>
                <a:cs typeface="Dotum"/>
              </a:rPr>
              <a:t>차단제</a:t>
            </a:r>
            <a:r>
              <a:rPr dirty="0" sz="1350" spc="-210">
                <a:solidFill>
                  <a:srgbClr val="333333"/>
                </a:solidFill>
                <a:latin typeface="Noto Sans JP"/>
                <a:cs typeface="Noto Sans JP"/>
              </a:rPr>
              <a:t>,</a:t>
            </a:r>
            <a:r>
              <a:rPr dirty="0" sz="1350" spc="30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모자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착용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권고</a:t>
            </a:r>
            <a:endParaRPr sz="1350">
              <a:latin typeface="Dotum"/>
              <a:cs typeface="Dotum"/>
            </a:endParaRPr>
          </a:p>
        </p:txBody>
      </p:sp>
      <p:pic>
        <p:nvPicPr>
          <p:cNvPr id="12" name="object 12" descr="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6095998" y="1409699"/>
            <a:ext cx="5486398" cy="3476624"/>
          </a:xfrm>
          <a:prstGeom prst="rect">
            <a:avLst/>
          </a:prstGeom>
        </p:spPr>
      </p:pic>
      <p:sp>
        <p:nvSpPr>
          <p:cNvPr id="13" name="object 13" descr=""/>
          <p:cNvSpPr txBox="1"/>
          <p:nvPr/>
        </p:nvSpPr>
        <p:spPr>
          <a:xfrm>
            <a:off x="7077323" y="3053588"/>
            <a:ext cx="952500" cy="2324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우산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챙김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알림</a:t>
            </a:r>
            <a:endParaRPr sz="1350">
              <a:latin typeface="Dotum"/>
              <a:cs typeface="Dotum"/>
            </a:endParaRPr>
          </a:p>
        </p:txBody>
      </p:sp>
      <p:sp>
        <p:nvSpPr>
          <p:cNvPr id="17" name="object 17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50"/>
              </a:lnSpc>
            </a:pPr>
            <a:r>
              <a:rPr dirty="0" spc="-65">
                <a:latin typeface="Noto Sans JP"/>
                <a:cs typeface="Noto Sans JP"/>
              </a:rPr>
              <a:t>NLP</a:t>
            </a:r>
            <a:r>
              <a:rPr dirty="0" spc="40">
                <a:latin typeface="Noto Sans JP"/>
                <a:cs typeface="Noto Sans JP"/>
              </a:rPr>
              <a:t> </a:t>
            </a:r>
            <a:r>
              <a:rPr dirty="0" spc="-190"/>
              <a:t>기반</a:t>
            </a:r>
            <a:r>
              <a:rPr dirty="0" spc="-90"/>
              <a:t> </a:t>
            </a:r>
            <a:r>
              <a:rPr dirty="0" spc="-190"/>
              <a:t>반려로봇</a:t>
            </a:r>
            <a:r>
              <a:rPr dirty="0" spc="-90"/>
              <a:t> </a:t>
            </a:r>
            <a:r>
              <a:rPr dirty="0" spc="-170"/>
              <a:t>시스템</a:t>
            </a:r>
          </a:p>
        </p:txBody>
      </p:sp>
      <p:sp>
        <p:nvSpPr>
          <p:cNvPr id="14" name="object 14" descr=""/>
          <p:cNvSpPr txBox="1"/>
          <p:nvPr/>
        </p:nvSpPr>
        <p:spPr>
          <a:xfrm>
            <a:off x="9670354" y="3053588"/>
            <a:ext cx="909319" cy="2324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체감온도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정보</a:t>
            </a:r>
            <a:endParaRPr sz="1350">
              <a:latin typeface="Dotum"/>
              <a:cs typeface="Dotum"/>
            </a:endParaRPr>
          </a:p>
        </p:txBody>
      </p:sp>
      <p:sp>
        <p:nvSpPr>
          <p:cNvPr id="15" name="object 15" descr=""/>
          <p:cNvSpPr txBox="1"/>
          <p:nvPr/>
        </p:nvSpPr>
        <p:spPr>
          <a:xfrm>
            <a:off x="7098605" y="3967987"/>
            <a:ext cx="3481070" cy="69469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  <a:tabLst>
                <a:tab pos="2571115" algn="l"/>
              </a:tabLst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바람세기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안내</a:t>
            </a:r>
            <a:r>
              <a:rPr dirty="0" sz="1350">
                <a:solidFill>
                  <a:srgbClr val="333333"/>
                </a:solidFill>
                <a:latin typeface="Dotum"/>
                <a:cs typeface="Dotum"/>
              </a:rPr>
              <a:t>	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미세먼지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95">
                <a:solidFill>
                  <a:srgbClr val="333333"/>
                </a:solidFill>
                <a:latin typeface="Dotum"/>
                <a:cs typeface="Dotum"/>
              </a:rPr>
              <a:t>알림</a:t>
            </a:r>
            <a:endParaRPr sz="135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695"/>
              </a:spcBef>
            </a:pPr>
            <a:endParaRPr sz="1200">
              <a:latin typeface="Dotum"/>
              <a:cs typeface="Dotum"/>
            </a:endParaRPr>
          </a:p>
          <a:p>
            <a:pPr algn="ctr">
              <a:lnSpc>
                <a:spcPct val="100000"/>
              </a:lnSpc>
            </a:pP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음성과</a:t>
            </a:r>
            <a:r>
              <a:rPr dirty="0" sz="11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화면으로</a:t>
            </a:r>
            <a:r>
              <a:rPr dirty="0" sz="1150" spc="-7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안내되는</a:t>
            </a:r>
            <a:r>
              <a:rPr dirty="0" sz="11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날씨</a:t>
            </a:r>
            <a:r>
              <a:rPr dirty="0" sz="1150" spc="-7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정보</a:t>
            </a:r>
            <a:r>
              <a:rPr dirty="0" sz="1150" spc="-7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25">
                <a:solidFill>
                  <a:srgbClr val="6A7280"/>
                </a:solidFill>
                <a:latin typeface="Dotum"/>
                <a:cs typeface="Dotum"/>
              </a:rPr>
              <a:t>서비스</a:t>
            </a:r>
            <a:endParaRPr sz="1150">
              <a:latin typeface="Dotum"/>
              <a:cs typeface="Dotum"/>
            </a:endParaRPr>
          </a:p>
        </p:txBody>
      </p:sp>
      <p:sp>
        <p:nvSpPr>
          <p:cNvPr id="16" name="object 16" descr=""/>
          <p:cNvSpPr txBox="1"/>
          <p:nvPr/>
        </p:nvSpPr>
        <p:spPr>
          <a:xfrm>
            <a:off x="7131050" y="1917636"/>
            <a:ext cx="3480435" cy="2584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1500" spc="-229">
                <a:solidFill>
                  <a:srgbClr val="333333"/>
                </a:solidFill>
                <a:latin typeface="Noto Sans JP"/>
                <a:cs typeface="Noto Sans JP"/>
              </a:rPr>
              <a:t>"</a:t>
            </a:r>
            <a:r>
              <a:rPr dirty="0" sz="1500" spc="-229">
                <a:solidFill>
                  <a:srgbClr val="333333"/>
                </a:solidFill>
                <a:latin typeface="Dotum"/>
                <a:cs typeface="Dotum"/>
              </a:rPr>
              <a:t>오늘은</a:t>
            </a:r>
            <a:r>
              <a:rPr dirty="0" sz="150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소나기가</a:t>
            </a:r>
            <a:r>
              <a:rPr dirty="0" sz="150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40">
                <a:solidFill>
                  <a:srgbClr val="333333"/>
                </a:solidFill>
                <a:latin typeface="Dotum"/>
                <a:cs typeface="Dotum"/>
              </a:rPr>
              <a:t>예상됩니다</a:t>
            </a:r>
            <a:r>
              <a:rPr dirty="0" sz="1500" spc="-240">
                <a:solidFill>
                  <a:srgbClr val="333333"/>
                </a:solidFill>
                <a:latin typeface="Noto Sans JP"/>
                <a:cs typeface="Noto Sans JP"/>
              </a:rPr>
              <a:t>.</a:t>
            </a:r>
            <a:r>
              <a:rPr dirty="0" sz="1500" spc="6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우산을</a:t>
            </a:r>
            <a:r>
              <a:rPr dirty="0" sz="150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160">
                <a:solidFill>
                  <a:srgbClr val="333333"/>
                </a:solidFill>
                <a:latin typeface="Dotum"/>
                <a:cs typeface="Dotum"/>
              </a:rPr>
              <a:t>챙기세요</a:t>
            </a:r>
            <a:r>
              <a:rPr dirty="0" sz="1500" spc="-160">
                <a:solidFill>
                  <a:srgbClr val="333333"/>
                </a:solidFill>
                <a:latin typeface="Noto Sans JP"/>
                <a:cs typeface="Noto Sans JP"/>
              </a:rPr>
              <a:t>!"</a:t>
            </a:r>
            <a:endParaRPr sz="1500">
              <a:latin typeface="Noto Sans JP"/>
              <a:cs typeface="Noto Sans JP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79173" rIns="0" bIns="0" rtlCol="0" vert="horz">
            <a:spAutoFit/>
          </a:bodyPr>
          <a:lstStyle/>
          <a:p>
            <a:pPr marL="83820">
              <a:lnSpc>
                <a:spcPct val="100000"/>
              </a:lnSpc>
              <a:spcBef>
                <a:spcPts val="100"/>
              </a:spcBef>
            </a:pPr>
            <a:r>
              <a:rPr dirty="0" spc="-580"/>
              <a:t>핵심</a:t>
            </a:r>
            <a:r>
              <a:rPr dirty="0" spc="-320"/>
              <a:t> </a:t>
            </a:r>
            <a:r>
              <a:rPr dirty="0" spc="-580"/>
              <a:t>기능</a:t>
            </a:r>
            <a:r>
              <a:rPr dirty="0" spc="-320"/>
              <a:t> </a:t>
            </a:r>
            <a:r>
              <a:rPr dirty="0" sz="2950" spc="-65">
                <a:latin typeface="IBM Plex Sans"/>
                <a:cs typeface="IBM Plex Sans"/>
              </a:rPr>
              <a:t>4:</a:t>
            </a:r>
            <a:r>
              <a:rPr dirty="0" sz="2950" spc="-105">
                <a:latin typeface="IBM Plex Sans"/>
                <a:cs typeface="IBM Plex Sans"/>
              </a:rPr>
              <a:t> </a:t>
            </a:r>
            <a:r>
              <a:rPr dirty="0" spc="-580"/>
              <a:t>귀가</a:t>
            </a:r>
            <a:r>
              <a:rPr dirty="0" spc="-320"/>
              <a:t> </a:t>
            </a:r>
            <a:r>
              <a:rPr dirty="0" spc="-580"/>
              <a:t>지원</a:t>
            </a:r>
            <a:r>
              <a:rPr dirty="0" spc="-320"/>
              <a:t> </a:t>
            </a:r>
            <a:r>
              <a:rPr dirty="0" spc="-605"/>
              <a:t>시스템</a:t>
            </a:r>
            <a:endParaRPr sz="2950">
              <a:latin typeface="IBM Plex Sans"/>
              <a:cs typeface="IBM Plex Sans"/>
            </a:endParaRPr>
          </a:p>
        </p:txBody>
      </p:sp>
      <p:grpSp>
        <p:nvGrpSpPr>
          <p:cNvPr id="3" name="object 3" descr=""/>
          <p:cNvGrpSpPr/>
          <p:nvPr/>
        </p:nvGrpSpPr>
        <p:grpSpPr>
          <a:xfrm>
            <a:off x="609599" y="1409699"/>
            <a:ext cx="5029200" cy="990600"/>
            <a:chOff x="609599" y="1409699"/>
            <a:chExt cx="5029200" cy="990600"/>
          </a:xfrm>
        </p:grpSpPr>
        <p:sp>
          <p:nvSpPr>
            <p:cNvPr id="4" name="object 4" descr=""/>
            <p:cNvSpPr/>
            <p:nvPr/>
          </p:nvSpPr>
          <p:spPr>
            <a:xfrm>
              <a:off x="628649" y="1409699"/>
              <a:ext cx="5010150" cy="990600"/>
            </a:xfrm>
            <a:custGeom>
              <a:avLst/>
              <a:gdLst/>
              <a:ahLst/>
              <a:cxnLst/>
              <a:rect l="l" t="t" r="r" b="b"/>
              <a:pathLst>
                <a:path w="5010150" h="990600">
                  <a:moveTo>
                    <a:pt x="4903354" y="990599"/>
                  </a:moveTo>
                  <a:lnTo>
                    <a:pt x="88995" y="990599"/>
                  </a:lnTo>
                  <a:lnTo>
                    <a:pt x="82801" y="989867"/>
                  </a:lnTo>
                  <a:lnTo>
                    <a:pt x="37131" y="967167"/>
                  </a:lnTo>
                  <a:lnTo>
                    <a:pt x="12577" y="933561"/>
                  </a:lnTo>
                  <a:lnTo>
                    <a:pt x="610" y="891237"/>
                  </a:lnTo>
                  <a:lnTo>
                    <a:pt x="0" y="883804"/>
                  </a:lnTo>
                  <a:lnTo>
                    <a:pt x="0" y="876299"/>
                  </a:lnTo>
                  <a:lnTo>
                    <a:pt x="0" y="106794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7" y="5828"/>
                  </a:lnTo>
                  <a:lnTo>
                    <a:pt x="88995" y="0"/>
                  </a:lnTo>
                  <a:lnTo>
                    <a:pt x="4903354" y="0"/>
                  </a:lnTo>
                  <a:lnTo>
                    <a:pt x="4946523" y="11572"/>
                  </a:lnTo>
                  <a:lnTo>
                    <a:pt x="4981978" y="38784"/>
                  </a:lnTo>
                  <a:lnTo>
                    <a:pt x="5004319" y="77492"/>
                  </a:lnTo>
                  <a:lnTo>
                    <a:pt x="5010149" y="106794"/>
                  </a:lnTo>
                  <a:lnTo>
                    <a:pt x="5010149" y="883804"/>
                  </a:lnTo>
                  <a:lnTo>
                    <a:pt x="4998575" y="926974"/>
                  </a:lnTo>
                  <a:lnTo>
                    <a:pt x="4971364" y="962428"/>
                  </a:lnTo>
                  <a:lnTo>
                    <a:pt x="4932656" y="984771"/>
                  </a:lnTo>
                  <a:lnTo>
                    <a:pt x="4910787" y="989867"/>
                  </a:lnTo>
                  <a:lnTo>
                    <a:pt x="4903354" y="990599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609599" y="1409699"/>
              <a:ext cx="114300" cy="990600"/>
            </a:xfrm>
            <a:custGeom>
              <a:avLst/>
              <a:gdLst/>
              <a:ahLst/>
              <a:cxnLst/>
              <a:rect l="l" t="t" r="r" b="b"/>
              <a:pathLst>
                <a:path w="114300" h="990600">
                  <a:moveTo>
                    <a:pt x="114300" y="990599"/>
                  </a:moveTo>
                  <a:lnTo>
                    <a:pt x="70559" y="981899"/>
                  </a:lnTo>
                  <a:lnTo>
                    <a:pt x="33477" y="957122"/>
                  </a:lnTo>
                  <a:lnTo>
                    <a:pt x="8700" y="920040"/>
                  </a:lnTo>
                  <a:lnTo>
                    <a:pt x="0" y="876300"/>
                  </a:lnTo>
                  <a:lnTo>
                    <a:pt x="0" y="114300"/>
                  </a:lnTo>
                  <a:lnTo>
                    <a:pt x="8700" y="70559"/>
                  </a:lnTo>
                  <a:lnTo>
                    <a:pt x="33477" y="33477"/>
                  </a:lnTo>
                  <a:lnTo>
                    <a:pt x="70559" y="8700"/>
                  </a:lnTo>
                  <a:lnTo>
                    <a:pt x="114300" y="0"/>
                  </a:lnTo>
                  <a:lnTo>
                    <a:pt x="106793" y="543"/>
                  </a:lnTo>
                  <a:lnTo>
                    <a:pt x="99431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2" y="103040"/>
                  </a:lnTo>
                  <a:lnTo>
                    <a:pt x="38100" y="114300"/>
                  </a:lnTo>
                  <a:lnTo>
                    <a:pt x="38100" y="876300"/>
                  </a:lnTo>
                  <a:lnTo>
                    <a:pt x="43900" y="920040"/>
                  </a:lnTo>
                  <a:lnTo>
                    <a:pt x="60418" y="957122"/>
                  </a:lnTo>
                  <a:lnTo>
                    <a:pt x="92213" y="985705"/>
                  </a:lnTo>
                  <a:lnTo>
                    <a:pt x="106793" y="990056"/>
                  </a:lnTo>
                  <a:lnTo>
                    <a:pt x="114300" y="990599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6" name="object 6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2943224"/>
            <a:ext cx="193149" cy="171449"/>
          </a:xfrm>
          <a:prstGeom prst="rect">
            <a:avLst/>
          </a:prstGeom>
        </p:spPr>
      </p:pic>
      <p:pic>
        <p:nvPicPr>
          <p:cNvPr id="7" name="object 7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14957" y="3286125"/>
            <a:ext cx="117865" cy="171449"/>
          </a:xfrm>
          <a:prstGeom prst="rect">
            <a:avLst/>
          </a:prstGeom>
        </p:spPr>
      </p:pic>
      <p:pic>
        <p:nvPicPr>
          <p:cNvPr id="8" name="object 8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09599" y="3629025"/>
            <a:ext cx="214312" cy="171449"/>
          </a:xfrm>
          <a:prstGeom prst="rect">
            <a:avLst/>
          </a:prstGeom>
        </p:spPr>
      </p:pic>
      <p:pic>
        <p:nvPicPr>
          <p:cNvPr id="9" name="object 9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09599" y="3971925"/>
            <a:ext cx="171449" cy="171449"/>
          </a:xfrm>
          <a:prstGeom prst="rect">
            <a:avLst/>
          </a:prstGeom>
        </p:spPr>
      </p:pic>
      <p:sp>
        <p:nvSpPr>
          <p:cNvPr id="10" name="object 10" descr=""/>
          <p:cNvSpPr txBox="1"/>
          <p:nvPr/>
        </p:nvSpPr>
        <p:spPr>
          <a:xfrm>
            <a:off x="596899" y="1453688"/>
            <a:ext cx="4849495" cy="2736850"/>
          </a:xfrm>
          <a:prstGeom prst="rect">
            <a:avLst/>
          </a:prstGeom>
        </p:spPr>
        <p:txBody>
          <a:bodyPr wrap="square" lIns="0" tIns="88900" rIns="0" bIns="0" rtlCol="0" vert="horz">
            <a:spAutoFit/>
          </a:bodyPr>
          <a:lstStyle/>
          <a:p>
            <a:pPr marL="202565">
              <a:lnSpc>
                <a:spcPct val="100000"/>
              </a:lnSpc>
              <a:spcBef>
                <a:spcPts val="700"/>
              </a:spcBef>
            </a:pP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안심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귀가를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위한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450" spc="-60" b="0">
                <a:solidFill>
                  <a:srgbClr val="333333"/>
                </a:solidFill>
                <a:latin typeface="Noto Sans JP Medium"/>
                <a:cs typeface="Noto Sans JP Medium"/>
              </a:rPr>
              <a:t>IoT</a:t>
            </a:r>
            <a:r>
              <a:rPr dirty="0" sz="1450" spc="-20" b="0">
                <a:solidFill>
                  <a:srgbClr val="333333"/>
                </a:solidFill>
                <a:latin typeface="Noto Sans JP Medium"/>
                <a:cs typeface="Noto Sans JP Medi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기기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자동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95">
                <a:solidFill>
                  <a:srgbClr val="333333"/>
                </a:solidFill>
                <a:latin typeface="Dotum"/>
                <a:cs typeface="Dotum"/>
              </a:rPr>
              <a:t>제어</a:t>
            </a:r>
            <a:endParaRPr sz="1500">
              <a:latin typeface="Dotum"/>
              <a:cs typeface="Dotum"/>
            </a:endParaRPr>
          </a:p>
          <a:p>
            <a:pPr marL="202565" marR="5080">
              <a:lnSpc>
                <a:spcPct val="111100"/>
              </a:lnSpc>
              <a:spcBef>
                <a:spcPts val="345"/>
              </a:spcBef>
            </a:pP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사용자</a:t>
            </a:r>
            <a:r>
              <a:rPr dirty="0" sz="1350" spc="-11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귀가</a:t>
            </a:r>
            <a:r>
              <a:rPr dirty="0" sz="1350" spc="-10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시간에</a:t>
            </a:r>
            <a:r>
              <a:rPr dirty="0" sz="1350" spc="-10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맞춰</a:t>
            </a:r>
            <a:r>
              <a:rPr dirty="0" sz="1350" spc="-10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집안</a:t>
            </a:r>
            <a:r>
              <a:rPr dirty="0" sz="1350" spc="-10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환경을</a:t>
            </a:r>
            <a:r>
              <a:rPr dirty="0" sz="1350" spc="-10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미리</a:t>
            </a:r>
            <a:r>
              <a:rPr dirty="0" sz="1350" spc="-10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준비하여</a:t>
            </a:r>
            <a:r>
              <a:rPr dirty="0" sz="1350" spc="-10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안전하고</a:t>
            </a:r>
            <a:r>
              <a:rPr dirty="0" sz="1350" spc="-10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편안한</a:t>
            </a:r>
            <a:r>
              <a:rPr dirty="0" sz="1350" spc="-10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4A5462"/>
                </a:solidFill>
                <a:latin typeface="Dotum"/>
                <a:cs typeface="Dotum"/>
              </a:rPr>
              <a:t>귀가</a:t>
            </a:r>
            <a:r>
              <a:rPr dirty="0" sz="1350" spc="50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환경</a:t>
            </a:r>
            <a:r>
              <a:rPr dirty="0" sz="1350" spc="-11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95">
                <a:solidFill>
                  <a:srgbClr val="4A5462"/>
                </a:solidFill>
                <a:latin typeface="Dotum"/>
                <a:cs typeface="Dotum"/>
              </a:rPr>
              <a:t>조성</a:t>
            </a:r>
            <a:endParaRPr sz="135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795"/>
              </a:spcBef>
            </a:pPr>
            <a:endParaRPr sz="1200">
              <a:latin typeface="Dotum"/>
              <a:cs typeface="Dotum"/>
            </a:endParaRPr>
          </a:p>
          <a:p>
            <a:pPr marL="12700">
              <a:lnSpc>
                <a:spcPct val="100000"/>
              </a:lnSpc>
            </a:pP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주요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95">
                <a:solidFill>
                  <a:srgbClr val="333333"/>
                </a:solidFill>
                <a:latin typeface="Dotum"/>
                <a:cs typeface="Dotum"/>
              </a:rPr>
              <a:t>기능</a:t>
            </a:r>
            <a:endParaRPr sz="1500">
              <a:latin typeface="Dotum"/>
              <a:cs typeface="Dotum"/>
            </a:endParaRPr>
          </a:p>
          <a:p>
            <a:pPr marL="255270" marR="257810" indent="64135">
              <a:lnSpc>
                <a:spcPct val="166700"/>
              </a:lnSpc>
              <a:spcBef>
                <a:spcPts val="45"/>
              </a:spcBef>
            </a:pP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귀가</a:t>
            </a:r>
            <a:r>
              <a:rPr dirty="0" sz="1350" spc="-114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시간</a:t>
            </a:r>
            <a:r>
              <a:rPr dirty="0" sz="1350" spc="-114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예측</a:t>
            </a:r>
            <a:r>
              <a:rPr dirty="0" sz="1350" spc="-114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0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300" spc="3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00" spc="-60">
                <a:solidFill>
                  <a:srgbClr val="333333"/>
                </a:solidFill>
                <a:latin typeface="Noto Sans JP"/>
                <a:cs typeface="Noto Sans JP"/>
              </a:rPr>
              <a:t>GPS</a:t>
            </a:r>
            <a:r>
              <a:rPr dirty="0" sz="1300" spc="40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위치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추적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패턴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학습을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통한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귀가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시간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감지</a:t>
            </a:r>
            <a:r>
              <a:rPr dirty="0" sz="1350" spc="5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조명</a:t>
            </a:r>
            <a:r>
              <a:rPr dirty="0" sz="1350" spc="-114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자동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제어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0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300" spc="4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귀가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00" spc="-130">
                <a:solidFill>
                  <a:srgbClr val="333333"/>
                </a:solidFill>
                <a:latin typeface="Noto Sans JP"/>
                <a:cs typeface="Noto Sans JP"/>
              </a:rPr>
              <a:t>10</a:t>
            </a:r>
            <a:r>
              <a:rPr dirty="0" sz="1350" spc="-130">
                <a:solidFill>
                  <a:srgbClr val="333333"/>
                </a:solidFill>
                <a:latin typeface="Dotum"/>
                <a:cs typeface="Dotum"/>
              </a:rPr>
              <a:t>분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전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현관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주요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공간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조명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점등</a:t>
            </a:r>
            <a:r>
              <a:rPr dirty="0" sz="1350" spc="5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00" spc="-165" b="0">
                <a:solidFill>
                  <a:srgbClr val="0066CC"/>
                </a:solidFill>
                <a:latin typeface="Noto Sans JP Medium"/>
                <a:cs typeface="Noto Sans JP Medium"/>
              </a:rPr>
              <a:t>TV/</a:t>
            </a:r>
            <a:r>
              <a:rPr dirty="0" sz="1350" spc="-165">
                <a:solidFill>
                  <a:srgbClr val="0066CC"/>
                </a:solidFill>
                <a:latin typeface="Dotum"/>
                <a:cs typeface="Dotum"/>
              </a:rPr>
              <a:t>오디오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활성화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0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300" spc="50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안전한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귀가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환경</a:t>
            </a:r>
            <a:r>
              <a:rPr dirty="0" sz="1350" spc="-1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조성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00" spc="-190">
                <a:solidFill>
                  <a:srgbClr val="333333"/>
                </a:solidFill>
                <a:latin typeface="Noto Sans JP"/>
                <a:cs typeface="Noto Sans JP"/>
              </a:rPr>
              <a:t>(</a:t>
            </a:r>
            <a:r>
              <a:rPr dirty="0" sz="1350" spc="-190">
                <a:solidFill>
                  <a:srgbClr val="333333"/>
                </a:solidFill>
                <a:latin typeface="Dotum"/>
                <a:cs typeface="Dotum"/>
              </a:rPr>
              <a:t>방범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5">
                <a:solidFill>
                  <a:srgbClr val="333333"/>
                </a:solidFill>
                <a:latin typeface="Dotum"/>
                <a:cs typeface="Dotum"/>
              </a:rPr>
              <a:t>효과</a:t>
            </a:r>
            <a:r>
              <a:rPr dirty="0" sz="1300" spc="-25">
                <a:solidFill>
                  <a:srgbClr val="333333"/>
                </a:solidFill>
                <a:latin typeface="Noto Sans JP"/>
                <a:cs typeface="Noto Sans JP"/>
              </a:rPr>
              <a:t>)</a:t>
            </a:r>
            <a:endParaRPr sz="1300">
              <a:latin typeface="Noto Sans JP"/>
              <a:cs typeface="Noto Sans JP"/>
            </a:endParaRPr>
          </a:p>
          <a:p>
            <a:pPr marL="297815">
              <a:lnSpc>
                <a:spcPct val="100000"/>
              </a:lnSpc>
              <a:spcBef>
                <a:spcPts val="1080"/>
              </a:spcBef>
            </a:pP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실내</a:t>
            </a:r>
            <a:r>
              <a:rPr dirty="0" sz="1350" spc="-114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온도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조절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0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300" spc="4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계절에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맞는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쾌적한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실내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환경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사전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설정</a:t>
            </a:r>
            <a:endParaRPr sz="1350">
              <a:latin typeface="Dotum"/>
              <a:cs typeface="Dotum"/>
            </a:endParaRPr>
          </a:p>
        </p:txBody>
      </p:sp>
      <p:sp>
        <p:nvSpPr>
          <p:cNvPr id="11" name="object 11" descr=""/>
          <p:cNvSpPr/>
          <p:nvPr/>
        </p:nvSpPr>
        <p:spPr>
          <a:xfrm>
            <a:off x="609599" y="4686299"/>
            <a:ext cx="266700" cy="266700"/>
          </a:xfrm>
          <a:custGeom>
            <a:avLst/>
            <a:gdLst/>
            <a:ahLst/>
            <a:cxnLst/>
            <a:rect l="l" t="t" r="r" b="b"/>
            <a:pathLst>
              <a:path w="266700" h="266700">
                <a:moveTo>
                  <a:pt x="133349" y="266699"/>
                </a:moveTo>
                <a:lnTo>
                  <a:pt x="94639" y="260959"/>
                </a:lnTo>
                <a:lnTo>
                  <a:pt x="59264" y="244225"/>
                </a:lnTo>
                <a:lnTo>
                  <a:pt x="30267" y="217947"/>
                </a:lnTo>
                <a:lnTo>
                  <a:pt x="10150" y="184380"/>
                </a:lnTo>
                <a:lnTo>
                  <a:pt x="640" y="146420"/>
                </a:lnTo>
                <a:lnTo>
                  <a:pt x="0" y="133349"/>
                </a:lnTo>
                <a:lnTo>
                  <a:pt x="160" y="126798"/>
                </a:lnTo>
                <a:lnTo>
                  <a:pt x="7791" y="88432"/>
                </a:lnTo>
                <a:lnTo>
                  <a:pt x="26246" y="53906"/>
                </a:lnTo>
                <a:lnTo>
                  <a:pt x="53906" y="26246"/>
                </a:lnTo>
                <a:lnTo>
                  <a:pt x="88432" y="7791"/>
                </a:lnTo>
                <a:lnTo>
                  <a:pt x="126798" y="160"/>
                </a:lnTo>
                <a:lnTo>
                  <a:pt x="133349" y="0"/>
                </a:lnTo>
                <a:lnTo>
                  <a:pt x="139901" y="160"/>
                </a:lnTo>
                <a:lnTo>
                  <a:pt x="178266" y="7791"/>
                </a:lnTo>
                <a:lnTo>
                  <a:pt x="212793" y="26245"/>
                </a:lnTo>
                <a:lnTo>
                  <a:pt x="240453" y="53906"/>
                </a:lnTo>
                <a:lnTo>
                  <a:pt x="258908" y="88432"/>
                </a:lnTo>
                <a:lnTo>
                  <a:pt x="266539" y="126798"/>
                </a:lnTo>
                <a:lnTo>
                  <a:pt x="266699" y="133349"/>
                </a:lnTo>
                <a:lnTo>
                  <a:pt x="266539" y="139900"/>
                </a:lnTo>
                <a:lnTo>
                  <a:pt x="258908" y="178266"/>
                </a:lnTo>
                <a:lnTo>
                  <a:pt x="240453" y="212792"/>
                </a:lnTo>
                <a:lnTo>
                  <a:pt x="212793" y="240453"/>
                </a:lnTo>
                <a:lnTo>
                  <a:pt x="178266" y="258908"/>
                </a:lnTo>
                <a:lnTo>
                  <a:pt x="139901" y="266539"/>
                </a:lnTo>
                <a:lnTo>
                  <a:pt x="133349" y="266699"/>
                </a:lnTo>
                <a:close/>
              </a:path>
            </a:pathLst>
          </a:custGeom>
          <a:solidFill>
            <a:srgbClr val="0066C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 descr=""/>
          <p:cNvSpPr/>
          <p:nvPr/>
        </p:nvSpPr>
        <p:spPr>
          <a:xfrm>
            <a:off x="609599" y="5048249"/>
            <a:ext cx="266700" cy="266700"/>
          </a:xfrm>
          <a:custGeom>
            <a:avLst/>
            <a:gdLst/>
            <a:ahLst/>
            <a:cxnLst/>
            <a:rect l="l" t="t" r="r" b="b"/>
            <a:pathLst>
              <a:path w="266700" h="266700">
                <a:moveTo>
                  <a:pt x="133349" y="266699"/>
                </a:moveTo>
                <a:lnTo>
                  <a:pt x="94639" y="260958"/>
                </a:lnTo>
                <a:lnTo>
                  <a:pt x="59264" y="244225"/>
                </a:lnTo>
                <a:lnTo>
                  <a:pt x="30267" y="217946"/>
                </a:lnTo>
                <a:lnTo>
                  <a:pt x="10150" y="184379"/>
                </a:lnTo>
                <a:lnTo>
                  <a:pt x="640" y="146420"/>
                </a:lnTo>
                <a:lnTo>
                  <a:pt x="0" y="133349"/>
                </a:lnTo>
                <a:lnTo>
                  <a:pt x="160" y="126798"/>
                </a:lnTo>
                <a:lnTo>
                  <a:pt x="7791" y="88432"/>
                </a:lnTo>
                <a:lnTo>
                  <a:pt x="26246" y="53906"/>
                </a:lnTo>
                <a:lnTo>
                  <a:pt x="53906" y="26246"/>
                </a:lnTo>
                <a:lnTo>
                  <a:pt x="88432" y="7791"/>
                </a:lnTo>
                <a:lnTo>
                  <a:pt x="126798" y="160"/>
                </a:lnTo>
                <a:lnTo>
                  <a:pt x="133349" y="0"/>
                </a:lnTo>
                <a:lnTo>
                  <a:pt x="139901" y="160"/>
                </a:lnTo>
                <a:lnTo>
                  <a:pt x="178266" y="7791"/>
                </a:lnTo>
                <a:lnTo>
                  <a:pt x="212793" y="26245"/>
                </a:lnTo>
                <a:lnTo>
                  <a:pt x="240453" y="53906"/>
                </a:lnTo>
                <a:lnTo>
                  <a:pt x="258908" y="88432"/>
                </a:lnTo>
                <a:lnTo>
                  <a:pt x="266539" y="126798"/>
                </a:lnTo>
                <a:lnTo>
                  <a:pt x="266699" y="133349"/>
                </a:lnTo>
                <a:lnTo>
                  <a:pt x="266539" y="139901"/>
                </a:lnTo>
                <a:lnTo>
                  <a:pt x="258908" y="178266"/>
                </a:lnTo>
                <a:lnTo>
                  <a:pt x="240453" y="212792"/>
                </a:lnTo>
                <a:lnTo>
                  <a:pt x="212793" y="240452"/>
                </a:lnTo>
                <a:lnTo>
                  <a:pt x="178266" y="258907"/>
                </a:lnTo>
                <a:lnTo>
                  <a:pt x="139901" y="266539"/>
                </a:lnTo>
                <a:lnTo>
                  <a:pt x="133349" y="266699"/>
                </a:lnTo>
                <a:close/>
              </a:path>
            </a:pathLst>
          </a:custGeom>
          <a:solidFill>
            <a:srgbClr val="0066C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 descr=""/>
          <p:cNvSpPr/>
          <p:nvPr/>
        </p:nvSpPr>
        <p:spPr>
          <a:xfrm>
            <a:off x="609599" y="5410199"/>
            <a:ext cx="266700" cy="266700"/>
          </a:xfrm>
          <a:custGeom>
            <a:avLst/>
            <a:gdLst/>
            <a:ahLst/>
            <a:cxnLst/>
            <a:rect l="l" t="t" r="r" b="b"/>
            <a:pathLst>
              <a:path w="266700" h="266700">
                <a:moveTo>
                  <a:pt x="133349" y="266699"/>
                </a:moveTo>
                <a:lnTo>
                  <a:pt x="94639" y="260958"/>
                </a:lnTo>
                <a:lnTo>
                  <a:pt x="59264" y="244225"/>
                </a:lnTo>
                <a:lnTo>
                  <a:pt x="30267" y="217946"/>
                </a:lnTo>
                <a:lnTo>
                  <a:pt x="10150" y="184379"/>
                </a:lnTo>
                <a:lnTo>
                  <a:pt x="640" y="146420"/>
                </a:lnTo>
                <a:lnTo>
                  <a:pt x="0" y="133349"/>
                </a:lnTo>
                <a:lnTo>
                  <a:pt x="160" y="126798"/>
                </a:lnTo>
                <a:lnTo>
                  <a:pt x="7791" y="88432"/>
                </a:lnTo>
                <a:lnTo>
                  <a:pt x="26246" y="53905"/>
                </a:lnTo>
                <a:lnTo>
                  <a:pt x="53906" y="26245"/>
                </a:lnTo>
                <a:lnTo>
                  <a:pt x="88432" y="7791"/>
                </a:lnTo>
                <a:lnTo>
                  <a:pt x="126798" y="160"/>
                </a:lnTo>
                <a:lnTo>
                  <a:pt x="133349" y="0"/>
                </a:lnTo>
                <a:lnTo>
                  <a:pt x="139901" y="160"/>
                </a:lnTo>
                <a:lnTo>
                  <a:pt x="178266" y="7791"/>
                </a:lnTo>
                <a:lnTo>
                  <a:pt x="212793" y="26245"/>
                </a:lnTo>
                <a:lnTo>
                  <a:pt x="240453" y="53905"/>
                </a:lnTo>
                <a:lnTo>
                  <a:pt x="258908" y="88432"/>
                </a:lnTo>
                <a:lnTo>
                  <a:pt x="266539" y="126798"/>
                </a:lnTo>
                <a:lnTo>
                  <a:pt x="266699" y="133349"/>
                </a:lnTo>
                <a:lnTo>
                  <a:pt x="266539" y="139901"/>
                </a:lnTo>
                <a:lnTo>
                  <a:pt x="258908" y="178266"/>
                </a:lnTo>
                <a:lnTo>
                  <a:pt x="240453" y="212792"/>
                </a:lnTo>
                <a:lnTo>
                  <a:pt x="212793" y="240453"/>
                </a:lnTo>
                <a:lnTo>
                  <a:pt x="178266" y="258907"/>
                </a:lnTo>
                <a:lnTo>
                  <a:pt x="139901" y="266539"/>
                </a:lnTo>
                <a:lnTo>
                  <a:pt x="133349" y="266699"/>
                </a:lnTo>
                <a:close/>
              </a:path>
            </a:pathLst>
          </a:custGeom>
          <a:solidFill>
            <a:srgbClr val="0066C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object 14" descr=""/>
          <p:cNvSpPr txBox="1"/>
          <p:nvPr/>
        </p:nvSpPr>
        <p:spPr>
          <a:xfrm>
            <a:off x="596899" y="4346511"/>
            <a:ext cx="3088640" cy="131127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귀가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90">
                <a:solidFill>
                  <a:srgbClr val="333333"/>
                </a:solidFill>
                <a:latin typeface="Dotum"/>
                <a:cs typeface="Dotum"/>
              </a:rPr>
              <a:t>시나리오</a:t>
            </a:r>
            <a:endParaRPr sz="1500">
              <a:latin typeface="Dotum"/>
              <a:cs typeface="Dotum"/>
            </a:endParaRPr>
          </a:p>
          <a:p>
            <a:pPr marL="393065" indent="-292735">
              <a:lnSpc>
                <a:spcPct val="100000"/>
              </a:lnSpc>
              <a:spcBef>
                <a:spcPts val="975"/>
              </a:spcBef>
              <a:buClr>
                <a:srgbClr val="FFFFFF"/>
              </a:buClr>
              <a:buFont typeface="Trebuchet MS"/>
              <a:buAutoNum type="arabicPlain"/>
              <a:tabLst>
                <a:tab pos="393065" algn="l"/>
              </a:tabLst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외출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중인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사용자의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위치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이동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패턴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감지</a:t>
            </a:r>
            <a:endParaRPr sz="1350">
              <a:latin typeface="Dotum"/>
              <a:cs typeface="Dotum"/>
            </a:endParaRPr>
          </a:p>
          <a:p>
            <a:pPr marL="393065" indent="-292735">
              <a:lnSpc>
                <a:spcPct val="100000"/>
              </a:lnSpc>
              <a:spcBef>
                <a:spcPts val="1230"/>
              </a:spcBef>
              <a:buClr>
                <a:srgbClr val="FFFFFF"/>
              </a:buClr>
              <a:buFont typeface="Trebuchet MS"/>
              <a:buAutoNum type="arabicPlain"/>
              <a:tabLst>
                <a:tab pos="393065" algn="l"/>
              </a:tabLst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귀가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예상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00" spc="-130">
                <a:solidFill>
                  <a:srgbClr val="333333"/>
                </a:solidFill>
                <a:latin typeface="Noto Sans JP"/>
                <a:cs typeface="Noto Sans JP"/>
              </a:rPr>
              <a:t>15</a:t>
            </a:r>
            <a:r>
              <a:rPr dirty="0" sz="1350" spc="-130">
                <a:solidFill>
                  <a:srgbClr val="333333"/>
                </a:solidFill>
                <a:latin typeface="Dotum"/>
                <a:cs typeface="Dotum"/>
              </a:rPr>
              <a:t>분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전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시스템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활성화</a:t>
            </a:r>
            <a:endParaRPr sz="1350">
              <a:latin typeface="Dotum"/>
              <a:cs typeface="Dotum"/>
            </a:endParaRPr>
          </a:p>
          <a:p>
            <a:pPr marL="393065" indent="-292735">
              <a:lnSpc>
                <a:spcPct val="100000"/>
              </a:lnSpc>
              <a:spcBef>
                <a:spcPts val="1230"/>
              </a:spcBef>
              <a:buClr>
                <a:srgbClr val="FFFFFF"/>
              </a:buClr>
              <a:buFont typeface="Trebuchet MS"/>
              <a:buAutoNum type="arabicPlain"/>
              <a:tabLst>
                <a:tab pos="393065" algn="l"/>
              </a:tabLst>
            </a:pPr>
            <a:r>
              <a:rPr dirty="0" sz="1350" spc="-190">
                <a:solidFill>
                  <a:srgbClr val="333333"/>
                </a:solidFill>
                <a:latin typeface="Dotum"/>
                <a:cs typeface="Dotum"/>
              </a:rPr>
              <a:t>조명</a:t>
            </a:r>
            <a:r>
              <a:rPr dirty="0" sz="1300" spc="-190">
                <a:solidFill>
                  <a:srgbClr val="333333"/>
                </a:solidFill>
                <a:latin typeface="Noto Sans JP"/>
                <a:cs typeface="Noto Sans JP"/>
              </a:rPr>
              <a:t>,</a:t>
            </a:r>
            <a:r>
              <a:rPr dirty="0" sz="1300" spc="40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00" spc="-35">
                <a:solidFill>
                  <a:srgbClr val="333333"/>
                </a:solidFill>
                <a:latin typeface="Noto Sans JP"/>
                <a:cs typeface="Noto Sans JP"/>
              </a:rPr>
              <a:t>TV,</a:t>
            </a:r>
            <a:r>
              <a:rPr dirty="0" sz="1300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온도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등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00" spc="-70">
                <a:solidFill>
                  <a:srgbClr val="333333"/>
                </a:solidFill>
                <a:latin typeface="Noto Sans JP"/>
                <a:cs typeface="Noto Sans JP"/>
              </a:rPr>
              <a:t>IoT</a:t>
            </a:r>
            <a:r>
              <a:rPr dirty="0" sz="1300" spc="30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기기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순차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작동</a:t>
            </a:r>
            <a:endParaRPr sz="1350">
              <a:latin typeface="Dotum"/>
              <a:cs typeface="Dotum"/>
            </a:endParaRPr>
          </a:p>
        </p:txBody>
      </p:sp>
      <p:grpSp>
        <p:nvGrpSpPr>
          <p:cNvPr id="15" name="object 15" descr=""/>
          <p:cNvGrpSpPr/>
          <p:nvPr/>
        </p:nvGrpSpPr>
        <p:grpSpPr>
          <a:xfrm>
            <a:off x="6095998" y="1866899"/>
            <a:ext cx="5486400" cy="3505200"/>
            <a:chOff x="6095998" y="1866899"/>
            <a:chExt cx="5486400" cy="3505200"/>
          </a:xfrm>
        </p:grpSpPr>
        <p:sp>
          <p:nvSpPr>
            <p:cNvPr id="16" name="object 16" descr=""/>
            <p:cNvSpPr/>
            <p:nvPr/>
          </p:nvSpPr>
          <p:spPr>
            <a:xfrm>
              <a:off x="6095998" y="1866899"/>
              <a:ext cx="5486400" cy="3505200"/>
            </a:xfrm>
            <a:custGeom>
              <a:avLst/>
              <a:gdLst/>
              <a:ahLst/>
              <a:cxnLst/>
              <a:rect l="l" t="t" r="r" b="b"/>
              <a:pathLst>
                <a:path w="5486400" h="3505200">
                  <a:moveTo>
                    <a:pt x="5379605" y="3505199"/>
                  </a:moveTo>
                  <a:lnTo>
                    <a:pt x="106795" y="3505199"/>
                  </a:lnTo>
                  <a:lnTo>
                    <a:pt x="99362" y="3504467"/>
                  </a:lnTo>
                  <a:lnTo>
                    <a:pt x="57038" y="3490104"/>
                  </a:lnTo>
                  <a:lnTo>
                    <a:pt x="23432" y="3460640"/>
                  </a:lnTo>
                  <a:lnTo>
                    <a:pt x="3660" y="3420558"/>
                  </a:lnTo>
                  <a:lnTo>
                    <a:pt x="0" y="3398405"/>
                  </a:lnTo>
                  <a:lnTo>
                    <a:pt x="0" y="3390899"/>
                  </a:lnTo>
                  <a:lnTo>
                    <a:pt x="0" y="106794"/>
                  </a:lnTo>
                  <a:lnTo>
                    <a:pt x="11572" y="63625"/>
                  </a:lnTo>
                  <a:lnTo>
                    <a:pt x="38784" y="28170"/>
                  </a:lnTo>
                  <a:lnTo>
                    <a:pt x="77493" y="5828"/>
                  </a:lnTo>
                  <a:lnTo>
                    <a:pt x="106795" y="0"/>
                  </a:lnTo>
                  <a:lnTo>
                    <a:pt x="5379605" y="0"/>
                  </a:lnTo>
                  <a:lnTo>
                    <a:pt x="5422772" y="11572"/>
                  </a:lnTo>
                  <a:lnTo>
                    <a:pt x="5458227" y="38784"/>
                  </a:lnTo>
                  <a:lnTo>
                    <a:pt x="5480570" y="77492"/>
                  </a:lnTo>
                  <a:lnTo>
                    <a:pt x="5486398" y="106794"/>
                  </a:lnTo>
                  <a:lnTo>
                    <a:pt x="5486398" y="3398405"/>
                  </a:lnTo>
                  <a:lnTo>
                    <a:pt x="5474825" y="3441573"/>
                  </a:lnTo>
                  <a:lnTo>
                    <a:pt x="5447614" y="3477028"/>
                  </a:lnTo>
                  <a:lnTo>
                    <a:pt x="5408906" y="3499370"/>
                  </a:lnTo>
                  <a:lnTo>
                    <a:pt x="5387037" y="3504467"/>
                  </a:lnTo>
                  <a:lnTo>
                    <a:pt x="5379605" y="3505199"/>
                  </a:lnTo>
                  <a:close/>
                </a:path>
              </a:pathLst>
            </a:custGeom>
            <a:solidFill>
              <a:srgbClr val="F9FAFA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7" name="object 17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324599" y="2095499"/>
              <a:ext cx="5029199" cy="2743199"/>
            </a:xfrm>
            <a:prstGeom prst="rect">
              <a:avLst/>
            </a:prstGeom>
          </p:spPr>
        </p:pic>
      </p:grpSp>
      <p:sp>
        <p:nvSpPr>
          <p:cNvPr id="18" name="object 18" descr=""/>
          <p:cNvSpPr txBox="1"/>
          <p:nvPr/>
        </p:nvSpPr>
        <p:spPr>
          <a:xfrm>
            <a:off x="7901533" y="4942014"/>
            <a:ext cx="1875155" cy="2063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안심</a:t>
            </a:r>
            <a:r>
              <a:rPr dirty="0" sz="1150" spc="-8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귀가를</a:t>
            </a:r>
            <a:r>
              <a:rPr dirty="0" sz="11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위한</a:t>
            </a:r>
            <a:r>
              <a:rPr dirty="0" sz="1150" spc="-8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85">
                <a:solidFill>
                  <a:srgbClr val="6A7280"/>
                </a:solidFill>
                <a:latin typeface="DejaVu Sans"/>
                <a:cs typeface="DejaVu Sans"/>
              </a:rPr>
              <a:t>IoT</a:t>
            </a:r>
            <a:r>
              <a:rPr dirty="0" sz="1150" spc="-60">
                <a:solidFill>
                  <a:srgbClr val="6A7280"/>
                </a:solidFill>
                <a:latin typeface="DejaVu Sans"/>
                <a:cs typeface="DejaVu Sans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연동</a:t>
            </a:r>
            <a:r>
              <a:rPr dirty="0" sz="1150" spc="-8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65">
                <a:solidFill>
                  <a:srgbClr val="6A7280"/>
                </a:solidFill>
                <a:latin typeface="Dotum"/>
                <a:cs typeface="Dotum"/>
              </a:rPr>
              <a:t>시스템</a:t>
            </a:r>
            <a:endParaRPr sz="1150">
              <a:latin typeface="Dotum"/>
              <a:cs typeface="Dotum"/>
            </a:endParaRPr>
          </a:p>
        </p:txBody>
      </p:sp>
      <p:sp>
        <p:nvSpPr>
          <p:cNvPr id="19" name="object 19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50"/>
              </a:lnSpc>
            </a:pPr>
            <a:r>
              <a:rPr dirty="0" spc="-65">
                <a:latin typeface="Noto Sans JP"/>
                <a:cs typeface="Noto Sans JP"/>
              </a:rPr>
              <a:t>NLP</a:t>
            </a:r>
            <a:r>
              <a:rPr dirty="0" spc="40">
                <a:latin typeface="Noto Sans JP"/>
                <a:cs typeface="Noto Sans JP"/>
              </a:rPr>
              <a:t> </a:t>
            </a:r>
            <a:r>
              <a:rPr dirty="0" spc="-190"/>
              <a:t>기반</a:t>
            </a:r>
            <a:r>
              <a:rPr dirty="0" spc="-90"/>
              <a:t> </a:t>
            </a:r>
            <a:r>
              <a:rPr dirty="0" spc="-190"/>
              <a:t>반려로봇</a:t>
            </a:r>
            <a:r>
              <a:rPr dirty="0" spc="-90"/>
              <a:t> </a:t>
            </a:r>
            <a:r>
              <a:rPr dirty="0" spc="-170"/>
              <a:t>시스템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79173" rIns="0" bIns="0" rtlCol="0" vert="horz">
            <a:spAutoFit/>
          </a:bodyPr>
          <a:lstStyle/>
          <a:p>
            <a:pPr marL="83820">
              <a:lnSpc>
                <a:spcPct val="100000"/>
              </a:lnSpc>
              <a:spcBef>
                <a:spcPts val="100"/>
              </a:spcBef>
            </a:pPr>
            <a:r>
              <a:rPr dirty="0" spc="-580"/>
              <a:t>필요</a:t>
            </a:r>
            <a:r>
              <a:rPr dirty="0" spc="-320"/>
              <a:t> </a:t>
            </a:r>
            <a:r>
              <a:rPr dirty="0" spc="-580"/>
              <a:t>기술</a:t>
            </a:r>
            <a:r>
              <a:rPr dirty="0" spc="-320"/>
              <a:t> </a:t>
            </a:r>
            <a:r>
              <a:rPr dirty="0" sz="3000" spc="-35">
                <a:latin typeface="Noto Sans JP"/>
                <a:cs typeface="Noto Sans JP"/>
              </a:rPr>
              <a:t>1:</a:t>
            </a:r>
            <a:r>
              <a:rPr dirty="0" sz="3000" spc="-130">
                <a:latin typeface="Noto Sans JP"/>
                <a:cs typeface="Noto Sans JP"/>
              </a:rPr>
              <a:t> </a:t>
            </a:r>
            <a:r>
              <a:rPr dirty="0" sz="3000" spc="-145">
                <a:latin typeface="Noto Sans JP"/>
                <a:cs typeface="Noto Sans JP"/>
              </a:rPr>
              <a:t>1.2B</a:t>
            </a:r>
            <a:r>
              <a:rPr dirty="0" sz="3000" spc="15">
                <a:latin typeface="Noto Sans JP"/>
                <a:cs typeface="Noto Sans JP"/>
              </a:rPr>
              <a:t> </a:t>
            </a:r>
            <a:r>
              <a:rPr dirty="0" sz="3000" spc="-204">
                <a:latin typeface="Noto Sans JP"/>
                <a:cs typeface="Noto Sans JP"/>
              </a:rPr>
              <a:t>LLM</a:t>
            </a:r>
            <a:r>
              <a:rPr dirty="0" sz="3000" spc="35">
                <a:latin typeface="Noto Sans JP"/>
                <a:cs typeface="Noto Sans JP"/>
              </a:rPr>
              <a:t> </a:t>
            </a:r>
            <a:r>
              <a:rPr dirty="0" spc="-605"/>
              <a:t>모델</a:t>
            </a:r>
            <a:endParaRPr sz="3000">
              <a:latin typeface="Noto Sans JP"/>
              <a:cs typeface="Noto Sans JP"/>
            </a:endParaRPr>
          </a:p>
        </p:txBody>
      </p:sp>
      <p:sp>
        <p:nvSpPr>
          <p:cNvPr id="3" name="object 3" descr=""/>
          <p:cNvSpPr/>
          <p:nvPr/>
        </p:nvSpPr>
        <p:spPr>
          <a:xfrm>
            <a:off x="609599" y="1409699"/>
            <a:ext cx="5029200" cy="857250"/>
          </a:xfrm>
          <a:custGeom>
            <a:avLst/>
            <a:gdLst/>
            <a:ahLst/>
            <a:cxnLst/>
            <a:rect l="l" t="t" r="r" b="b"/>
            <a:pathLst>
              <a:path w="5029200" h="857250">
                <a:moveTo>
                  <a:pt x="4922404" y="857249"/>
                </a:moveTo>
                <a:lnTo>
                  <a:pt x="106795" y="857249"/>
                </a:lnTo>
                <a:lnTo>
                  <a:pt x="99362" y="856517"/>
                </a:lnTo>
                <a:lnTo>
                  <a:pt x="57038" y="842156"/>
                </a:lnTo>
                <a:lnTo>
                  <a:pt x="23432" y="812691"/>
                </a:lnTo>
                <a:lnTo>
                  <a:pt x="3660" y="772609"/>
                </a:lnTo>
                <a:lnTo>
                  <a:pt x="0" y="750454"/>
                </a:lnTo>
                <a:lnTo>
                  <a:pt x="0" y="742949"/>
                </a:lnTo>
                <a:lnTo>
                  <a:pt x="0" y="106794"/>
                </a:lnTo>
                <a:lnTo>
                  <a:pt x="11572" y="63625"/>
                </a:lnTo>
                <a:lnTo>
                  <a:pt x="38784" y="28170"/>
                </a:lnTo>
                <a:lnTo>
                  <a:pt x="77493" y="5828"/>
                </a:lnTo>
                <a:lnTo>
                  <a:pt x="106795" y="0"/>
                </a:lnTo>
                <a:lnTo>
                  <a:pt x="4922404" y="0"/>
                </a:lnTo>
                <a:lnTo>
                  <a:pt x="4965573" y="11572"/>
                </a:lnTo>
                <a:lnTo>
                  <a:pt x="5001028" y="38784"/>
                </a:lnTo>
                <a:lnTo>
                  <a:pt x="5023369" y="77492"/>
                </a:lnTo>
                <a:lnTo>
                  <a:pt x="5029199" y="106794"/>
                </a:lnTo>
                <a:lnTo>
                  <a:pt x="5029199" y="750454"/>
                </a:lnTo>
                <a:lnTo>
                  <a:pt x="5017625" y="793623"/>
                </a:lnTo>
                <a:lnTo>
                  <a:pt x="4990414" y="829078"/>
                </a:lnTo>
                <a:lnTo>
                  <a:pt x="4951706" y="851421"/>
                </a:lnTo>
                <a:lnTo>
                  <a:pt x="4929837" y="856517"/>
                </a:lnTo>
                <a:lnTo>
                  <a:pt x="4922404" y="857249"/>
                </a:lnTo>
                <a:close/>
              </a:path>
            </a:pathLst>
          </a:custGeom>
          <a:solidFill>
            <a:srgbClr val="F5F5F6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3133724"/>
            <a:ext cx="152399" cy="152399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596899" y="1467358"/>
            <a:ext cx="4785995" cy="1866264"/>
          </a:xfrm>
          <a:prstGeom prst="rect">
            <a:avLst/>
          </a:prstGeom>
        </p:spPr>
        <p:txBody>
          <a:bodyPr wrap="square" lIns="0" tIns="72390" rIns="0" bIns="0" rtlCol="0" vert="horz">
            <a:spAutoFit/>
          </a:bodyPr>
          <a:lstStyle/>
          <a:p>
            <a:pPr marL="164465">
              <a:lnSpc>
                <a:spcPct val="100000"/>
              </a:lnSpc>
              <a:spcBef>
                <a:spcPts val="570"/>
              </a:spcBef>
            </a:pPr>
            <a:r>
              <a:rPr dirty="0" sz="2350" spc="-20" b="1">
                <a:solidFill>
                  <a:srgbClr val="0066CC"/>
                </a:solidFill>
                <a:latin typeface="Noto Sans JP"/>
                <a:cs typeface="Noto Sans JP"/>
              </a:rPr>
              <a:t>1.2B</a:t>
            </a:r>
            <a:endParaRPr sz="2350">
              <a:latin typeface="Noto Sans JP"/>
              <a:cs typeface="Noto Sans JP"/>
            </a:endParaRPr>
          </a:p>
          <a:p>
            <a:pPr marL="164465">
              <a:lnSpc>
                <a:spcPct val="100000"/>
              </a:lnSpc>
              <a:spcBef>
                <a:spcPts val="280"/>
              </a:spcBef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초경량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대규모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언어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모델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00" spc="-55" b="0">
                <a:solidFill>
                  <a:srgbClr val="333333"/>
                </a:solidFill>
                <a:latin typeface="Noto Sans JP Medium"/>
                <a:cs typeface="Noto Sans JP Medium"/>
              </a:rPr>
              <a:t>(LLM)</a:t>
            </a:r>
            <a:r>
              <a:rPr dirty="0" sz="1300" spc="40" b="0">
                <a:solidFill>
                  <a:srgbClr val="333333"/>
                </a:solidFill>
                <a:latin typeface="Noto Sans JP Medium"/>
                <a:cs typeface="Noto Sans JP Medi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파라미터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310">
                <a:solidFill>
                  <a:srgbClr val="333333"/>
                </a:solidFill>
                <a:latin typeface="Dotum"/>
                <a:cs typeface="Dotum"/>
              </a:rPr>
              <a:t>수</a:t>
            </a:r>
            <a:endParaRPr sz="135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395"/>
              </a:spcBef>
            </a:pPr>
            <a:endParaRPr sz="1200">
              <a:latin typeface="Dotum"/>
              <a:cs typeface="Dotum"/>
            </a:endParaRPr>
          </a:p>
          <a:p>
            <a:pPr marL="12700">
              <a:lnSpc>
                <a:spcPct val="100000"/>
              </a:lnSpc>
            </a:pP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고성능</a:t>
            </a:r>
            <a:r>
              <a:rPr dirty="0" sz="115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65">
                <a:solidFill>
                  <a:srgbClr val="4A5462"/>
                </a:solidFill>
                <a:latin typeface="Noto Sans JP"/>
                <a:cs typeface="Noto Sans JP"/>
              </a:rPr>
              <a:t>NLP</a:t>
            </a:r>
            <a:r>
              <a:rPr dirty="0" sz="1150" spc="45">
                <a:solidFill>
                  <a:srgbClr val="4A5462"/>
                </a:solidFill>
                <a:latin typeface="Noto Sans JP"/>
                <a:cs typeface="Noto Sans JP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기능</a:t>
            </a:r>
            <a:r>
              <a:rPr dirty="0" sz="115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제공을</a:t>
            </a:r>
            <a:r>
              <a:rPr dirty="0" sz="1150" spc="-8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위한</a:t>
            </a:r>
            <a:r>
              <a:rPr dirty="0" sz="115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최적화된</a:t>
            </a:r>
            <a:r>
              <a:rPr dirty="0" sz="115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모델</a:t>
            </a:r>
            <a:r>
              <a:rPr dirty="0" sz="115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25">
                <a:solidFill>
                  <a:srgbClr val="4A5462"/>
                </a:solidFill>
                <a:latin typeface="Dotum"/>
                <a:cs typeface="Dotum"/>
              </a:rPr>
              <a:t>크기</a:t>
            </a:r>
            <a:endParaRPr sz="115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050">
              <a:latin typeface="Dotum"/>
              <a:cs typeface="Dotum"/>
            </a:endParaRPr>
          </a:p>
          <a:p>
            <a:pPr marL="12700">
              <a:lnSpc>
                <a:spcPct val="100000"/>
              </a:lnSpc>
            </a:pP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온디바이스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자연어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처리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95">
                <a:solidFill>
                  <a:srgbClr val="333333"/>
                </a:solidFill>
                <a:latin typeface="Dotum"/>
                <a:cs typeface="Dotum"/>
              </a:rPr>
              <a:t>강점</a:t>
            </a:r>
            <a:endParaRPr sz="1500">
              <a:latin typeface="Dotum"/>
              <a:cs typeface="Dotum"/>
            </a:endParaRPr>
          </a:p>
          <a:p>
            <a:pPr marL="240665">
              <a:lnSpc>
                <a:spcPct val="100000"/>
              </a:lnSpc>
              <a:spcBef>
                <a:spcPts val="1125"/>
              </a:spcBef>
            </a:pP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경량화</a:t>
            </a:r>
            <a:r>
              <a:rPr dirty="0" sz="1350" spc="-114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최적화</a:t>
            </a:r>
            <a:r>
              <a:rPr dirty="0" sz="1350" spc="-114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0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300" spc="4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기존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대형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모델</a:t>
            </a:r>
            <a:r>
              <a:rPr dirty="0" sz="1300" spc="-114">
                <a:solidFill>
                  <a:srgbClr val="333333"/>
                </a:solidFill>
                <a:latin typeface="Noto Sans JP"/>
                <a:cs typeface="Noto Sans JP"/>
              </a:rPr>
              <a:t>(7B+)</a:t>
            </a:r>
            <a:r>
              <a:rPr dirty="0" sz="1300" spc="40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대비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00" spc="-35">
                <a:solidFill>
                  <a:srgbClr val="333333"/>
                </a:solidFill>
                <a:latin typeface="Noto Sans JP"/>
                <a:cs typeface="Noto Sans JP"/>
              </a:rPr>
              <a:t>1/6</a:t>
            </a:r>
            <a:r>
              <a:rPr dirty="0" sz="1300" spc="40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크기로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로봇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내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탑재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가능</a:t>
            </a:r>
            <a:endParaRPr sz="1350">
              <a:latin typeface="Dotum"/>
              <a:cs typeface="Dotum"/>
            </a:endParaRPr>
          </a:p>
        </p:txBody>
      </p:sp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18321" y="3475821"/>
            <a:ext cx="115907" cy="154007"/>
          </a:xfrm>
          <a:prstGeom prst="rect">
            <a:avLst/>
          </a:prstGeom>
        </p:spPr>
      </p:pic>
      <p:sp>
        <p:nvSpPr>
          <p:cNvPr id="7" name="object 7" descr=""/>
          <p:cNvSpPr txBox="1"/>
          <p:nvPr/>
        </p:nvSpPr>
        <p:spPr>
          <a:xfrm>
            <a:off x="806449" y="3444112"/>
            <a:ext cx="3687445" cy="2324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실시간</a:t>
            </a:r>
            <a:r>
              <a:rPr dirty="0" sz="1350" spc="-114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응답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0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300" spc="4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인터넷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연결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없이도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즉각적인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대화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처리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가능</a:t>
            </a:r>
            <a:endParaRPr sz="1350">
              <a:latin typeface="Dotum"/>
              <a:cs typeface="Dotum"/>
            </a:endParaRPr>
          </a:p>
        </p:txBody>
      </p:sp>
      <p:pic>
        <p:nvPicPr>
          <p:cNvPr id="8" name="object 8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09599" y="3819525"/>
            <a:ext cx="133349" cy="152399"/>
          </a:xfrm>
          <a:prstGeom prst="rect">
            <a:avLst/>
          </a:prstGeom>
        </p:spPr>
      </p:pic>
      <p:sp>
        <p:nvSpPr>
          <p:cNvPr id="9" name="object 9" descr=""/>
          <p:cNvSpPr txBox="1"/>
          <p:nvPr/>
        </p:nvSpPr>
        <p:spPr>
          <a:xfrm>
            <a:off x="806449" y="3787012"/>
            <a:ext cx="4108450" cy="2324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개인정보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보호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0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300" spc="4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클라우드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의존도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감소로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사용자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데이터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보안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강화</a:t>
            </a:r>
            <a:endParaRPr sz="1350">
              <a:latin typeface="Dotum"/>
              <a:cs typeface="Dotum"/>
            </a:endParaRPr>
          </a:p>
        </p:txBody>
      </p:sp>
      <p:pic>
        <p:nvPicPr>
          <p:cNvPr id="10" name="object 10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09599" y="4162425"/>
            <a:ext cx="114299" cy="152399"/>
          </a:xfrm>
          <a:prstGeom prst="rect">
            <a:avLst/>
          </a:prstGeom>
        </p:spPr>
      </p:pic>
      <p:sp>
        <p:nvSpPr>
          <p:cNvPr id="11" name="object 11" descr=""/>
          <p:cNvSpPr/>
          <p:nvPr/>
        </p:nvSpPr>
        <p:spPr>
          <a:xfrm>
            <a:off x="609599" y="4514849"/>
            <a:ext cx="876300" cy="276225"/>
          </a:xfrm>
          <a:custGeom>
            <a:avLst/>
            <a:gdLst/>
            <a:ahLst/>
            <a:cxnLst/>
            <a:rect l="l" t="t" r="r" b="b"/>
            <a:pathLst>
              <a:path w="876300" h="276225">
                <a:moveTo>
                  <a:pt x="738187" y="276224"/>
                </a:moveTo>
                <a:lnTo>
                  <a:pt x="138112" y="276224"/>
                </a:lnTo>
                <a:lnTo>
                  <a:pt x="131327" y="276058"/>
                </a:lnTo>
                <a:lnTo>
                  <a:pt x="91591" y="268154"/>
                </a:lnTo>
                <a:lnTo>
                  <a:pt x="55831" y="249040"/>
                </a:lnTo>
                <a:lnTo>
                  <a:pt x="27183" y="220392"/>
                </a:lnTo>
                <a:lnTo>
                  <a:pt x="8069" y="184632"/>
                </a:lnTo>
                <a:lnTo>
                  <a:pt x="165" y="144897"/>
                </a:lnTo>
                <a:lnTo>
                  <a:pt x="0" y="138112"/>
                </a:lnTo>
                <a:lnTo>
                  <a:pt x="165" y="131327"/>
                </a:lnTo>
                <a:lnTo>
                  <a:pt x="8069" y="91590"/>
                </a:lnTo>
                <a:lnTo>
                  <a:pt x="27183" y="55831"/>
                </a:lnTo>
                <a:lnTo>
                  <a:pt x="55831" y="27182"/>
                </a:lnTo>
                <a:lnTo>
                  <a:pt x="91591" y="8069"/>
                </a:lnTo>
                <a:lnTo>
                  <a:pt x="131327" y="165"/>
                </a:lnTo>
                <a:lnTo>
                  <a:pt x="138112" y="0"/>
                </a:lnTo>
                <a:lnTo>
                  <a:pt x="738187" y="0"/>
                </a:lnTo>
                <a:lnTo>
                  <a:pt x="778279" y="5945"/>
                </a:lnTo>
                <a:lnTo>
                  <a:pt x="814918" y="23275"/>
                </a:lnTo>
                <a:lnTo>
                  <a:pt x="844950" y="50493"/>
                </a:lnTo>
                <a:lnTo>
                  <a:pt x="865786" y="85258"/>
                </a:lnTo>
                <a:lnTo>
                  <a:pt x="875636" y="124574"/>
                </a:lnTo>
                <a:lnTo>
                  <a:pt x="876299" y="138112"/>
                </a:lnTo>
                <a:lnTo>
                  <a:pt x="876133" y="144897"/>
                </a:lnTo>
                <a:lnTo>
                  <a:pt x="868229" y="184632"/>
                </a:lnTo>
                <a:lnTo>
                  <a:pt x="849116" y="220392"/>
                </a:lnTo>
                <a:lnTo>
                  <a:pt x="820467" y="249040"/>
                </a:lnTo>
                <a:lnTo>
                  <a:pt x="784708" y="268154"/>
                </a:lnTo>
                <a:lnTo>
                  <a:pt x="744972" y="276058"/>
                </a:lnTo>
                <a:lnTo>
                  <a:pt x="738187" y="276224"/>
                </a:lnTo>
                <a:close/>
              </a:path>
            </a:pathLst>
          </a:custGeom>
          <a:solidFill>
            <a:srgbClr val="DFF1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 descr=""/>
          <p:cNvSpPr/>
          <p:nvPr/>
        </p:nvSpPr>
        <p:spPr>
          <a:xfrm>
            <a:off x="1562099" y="4514849"/>
            <a:ext cx="762000" cy="276225"/>
          </a:xfrm>
          <a:custGeom>
            <a:avLst/>
            <a:gdLst/>
            <a:ahLst/>
            <a:cxnLst/>
            <a:rect l="l" t="t" r="r" b="b"/>
            <a:pathLst>
              <a:path w="762000" h="276225">
                <a:moveTo>
                  <a:pt x="623887" y="276224"/>
                </a:moveTo>
                <a:lnTo>
                  <a:pt x="138112" y="276224"/>
                </a:lnTo>
                <a:lnTo>
                  <a:pt x="131327" y="276058"/>
                </a:lnTo>
                <a:lnTo>
                  <a:pt x="91591" y="268154"/>
                </a:lnTo>
                <a:lnTo>
                  <a:pt x="55831" y="249040"/>
                </a:lnTo>
                <a:lnTo>
                  <a:pt x="27183" y="220392"/>
                </a:lnTo>
                <a:lnTo>
                  <a:pt x="8069" y="184632"/>
                </a:lnTo>
                <a:lnTo>
                  <a:pt x="165" y="144897"/>
                </a:lnTo>
                <a:lnTo>
                  <a:pt x="0" y="138112"/>
                </a:lnTo>
                <a:lnTo>
                  <a:pt x="165" y="131327"/>
                </a:lnTo>
                <a:lnTo>
                  <a:pt x="8069" y="91590"/>
                </a:lnTo>
                <a:lnTo>
                  <a:pt x="27183" y="55831"/>
                </a:lnTo>
                <a:lnTo>
                  <a:pt x="55831" y="27182"/>
                </a:lnTo>
                <a:lnTo>
                  <a:pt x="91591" y="8069"/>
                </a:lnTo>
                <a:lnTo>
                  <a:pt x="131327" y="165"/>
                </a:lnTo>
                <a:lnTo>
                  <a:pt x="138112" y="0"/>
                </a:lnTo>
                <a:lnTo>
                  <a:pt x="623887" y="0"/>
                </a:lnTo>
                <a:lnTo>
                  <a:pt x="663979" y="5945"/>
                </a:lnTo>
                <a:lnTo>
                  <a:pt x="700618" y="23275"/>
                </a:lnTo>
                <a:lnTo>
                  <a:pt x="730650" y="50493"/>
                </a:lnTo>
                <a:lnTo>
                  <a:pt x="751486" y="85258"/>
                </a:lnTo>
                <a:lnTo>
                  <a:pt x="761336" y="124574"/>
                </a:lnTo>
                <a:lnTo>
                  <a:pt x="761999" y="138112"/>
                </a:lnTo>
                <a:lnTo>
                  <a:pt x="761833" y="144897"/>
                </a:lnTo>
                <a:lnTo>
                  <a:pt x="753929" y="184632"/>
                </a:lnTo>
                <a:lnTo>
                  <a:pt x="734815" y="220392"/>
                </a:lnTo>
                <a:lnTo>
                  <a:pt x="706167" y="249040"/>
                </a:lnTo>
                <a:lnTo>
                  <a:pt x="670408" y="268154"/>
                </a:lnTo>
                <a:lnTo>
                  <a:pt x="630672" y="276058"/>
                </a:lnTo>
                <a:lnTo>
                  <a:pt x="623887" y="276224"/>
                </a:lnTo>
                <a:close/>
              </a:path>
            </a:pathLst>
          </a:custGeom>
          <a:solidFill>
            <a:srgbClr val="DFF1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 descr=""/>
          <p:cNvSpPr/>
          <p:nvPr/>
        </p:nvSpPr>
        <p:spPr>
          <a:xfrm>
            <a:off x="2400299" y="4514849"/>
            <a:ext cx="752475" cy="276225"/>
          </a:xfrm>
          <a:custGeom>
            <a:avLst/>
            <a:gdLst/>
            <a:ahLst/>
            <a:cxnLst/>
            <a:rect l="l" t="t" r="r" b="b"/>
            <a:pathLst>
              <a:path w="752475" h="276225">
                <a:moveTo>
                  <a:pt x="614362" y="276224"/>
                </a:moveTo>
                <a:lnTo>
                  <a:pt x="138112" y="276224"/>
                </a:lnTo>
                <a:lnTo>
                  <a:pt x="131327" y="276058"/>
                </a:lnTo>
                <a:lnTo>
                  <a:pt x="91590" y="268154"/>
                </a:lnTo>
                <a:lnTo>
                  <a:pt x="55831" y="249040"/>
                </a:lnTo>
                <a:lnTo>
                  <a:pt x="27183" y="220392"/>
                </a:lnTo>
                <a:lnTo>
                  <a:pt x="8069" y="184632"/>
                </a:lnTo>
                <a:lnTo>
                  <a:pt x="165" y="144897"/>
                </a:lnTo>
                <a:lnTo>
                  <a:pt x="0" y="138112"/>
                </a:lnTo>
                <a:lnTo>
                  <a:pt x="165" y="131327"/>
                </a:lnTo>
                <a:lnTo>
                  <a:pt x="8069" y="91590"/>
                </a:lnTo>
                <a:lnTo>
                  <a:pt x="27183" y="55831"/>
                </a:lnTo>
                <a:lnTo>
                  <a:pt x="55831" y="27182"/>
                </a:lnTo>
                <a:lnTo>
                  <a:pt x="91590" y="8069"/>
                </a:lnTo>
                <a:lnTo>
                  <a:pt x="131327" y="165"/>
                </a:lnTo>
                <a:lnTo>
                  <a:pt x="138112" y="0"/>
                </a:lnTo>
                <a:lnTo>
                  <a:pt x="614362" y="0"/>
                </a:lnTo>
                <a:lnTo>
                  <a:pt x="654454" y="5945"/>
                </a:lnTo>
                <a:lnTo>
                  <a:pt x="691093" y="23275"/>
                </a:lnTo>
                <a:lnTo>
                  <a:pt x="721125" y="50493"/>
                </a:lnTo>
                <a:lnTo>
                  <a:pt x="741961" y="85258"/>
                </a:lnTo>
                <a:lnTo>
                  <a:pt x="751811" y="124574"/>
                </a:lnTo>
                <a:lnTo>
                  <a:pt x="752474" y="138112"/>
                </a:lnTo>
                <a:lnTo>
                  <a:pt x="752308" y="144897"/>
                </a:lnTo>
                <a:lnTo>
                  <a:pt x="744404" y="184632"/>
                </a:lnTo>
                <a:lnTo>
                  <a:pt x="725291" y="220392"/>
                </a:lnTo>
                <a:lnTo>
                  <a:pt x="696642" y="249040"/>
                </a:lnTo>
                <a:lnTo>
                  <a:pt x="660883" y="268154"/>
                </a:lnTo>
                <a:lnTo>
                  <a:pt x="621147" y="276058"/>
                </a:lnTo>
                <a:lnTo>
                  <a:pt x="614362" y="276224"/>
                </a:lnTo>
                <a:close/>
              </a:path>
            </a:pathLst>
          </a:custGeom>
          <a:solidFill>
            <a:srgbClr val="DFF1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object 14" descr=""/>
          <p:cNvSpPr/>
          <p:nvPr/>
        </p:nvSpPr>
        <p:spPr>
          <a:xfrm>
            <a:off x="3228974" y="4514849"/>
            <a:ext cx="762000" cy="276225"/>
          </a:xfrm>
          <a:custGeom>
            <a:avLst/>
            <a:gdLst/>
            <a:ahLst/>
            <a:cxnLst/>
            <a:rect l="l" t="t" r="r" b="b"/>
            <a:pathLst>
              <a:path w="762000" h="276225">
                <a:moveTo>
                  <a:pt x="623887" y="276224"/>
                </a:moveTo>
                <a:lnTo>
                  <a:pt x="138112" y="276224"/>
                </a:lnTo>
                <a:lnTo>
                  <a:pt x="131327" y="276058"/>
                </a:lnTo>
                <a:lnTo>
                  <a:pt x="91591" y="268154"/>
                </a:lnTo>
                <a:lnTo>
                  <a:pt x="55831" y="249040"/>
                </a:lnTo>
                <a:lnTo>
                  <a:pt x="27183" y="220392"/>
                </a:lnTo>
                <a:lnTo>
                  <a:pt x="8069" y="184632"/>
                </a:lnTo>
                <a:lnTo>
                  <a:pt x="165" y="144897"/>
                </a:lnTo>
                <a:lnTo>
                  <a:pt x="0" y="138112"/>
                </a:lnTo>
                <a:lnTo>
                  <a:pt x="165" y="131327"/>
                </a:lnTo>
                <a:lnTo>
                  <a:pt x="8069" y="91590"/>
                </a:lnTo>
                <a:lnTo>
                  <a:pt x="27183" y="55831"/>
                </a:lnTo>
                <a:lnTo>
                  <a:pt x="55831" y="27182"/>
                </a:lnTo>
                <a:lnTo>
                  <a:pt x="91591" y="8069"/>
                </a:lnTo>
                <a:lnTo>
                  <a:pt x="131327" y="165"/>
                </a:lnTo>
                <a:lnTo>
                  <a:pt x="138112" y="0"/>
                </a:lnTo>
                <a:lnTo>
                  <a:pt x="623887" y="0"/>
                </a:lnTo>
                <a:lnTo>
                  <a:pt x="663979" y="5945"/>
                </a:lnTo>
                <a:lnTo>
                  <a:pt x="700617" y="23275"/>
                </a:lnTo>
                <a:lnTo>
                  <a:pt x="730650" y="50493"/>
                </a:lnTo>
                <a:lnTo>
                  <a:pt x="751486" y="85258"/>
                </a:lnTo>
                <a:lnTo>
                  <a:pt x="761336" y="124574"/>
                </a:lnTo>
                <a:lnTo>
                  <a:pt x="761999" y="138112"/>
                </a:lnTo>
                <a:lnTo>
                  <a:pt x="761833" y="144897"/>
                </a:lnTo>
                <a:lnTo>
                  <a:pt x="753929" y="184632"/>
                </a:lnTo>
                <a:lnTo>
                  <a:pt x="734815" y="220392"/>
                </a:lnTo>
                <a:lnTo>
                  <a:pt x="706167" y="249040"/>
                </a:lnTo>
                <a:lnTo>
                  <a:pt x="670407" y="268154"/>
                </a:lnTo>
                <a:lnTo>
                  <a:pt x="630672" y="276058"/>
                </a:lnTo>
                <a:lnTo>
                  <a:pt x="623887" y="276224"/>
                </a:lnTo>
                <a:close/>
              </a:path>
            </a:pathLst>
          </a:custGeom>
          <a:solidFill>
            <a:srgbClr val="DFF1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5" name="object 15" descr=""/>
          <p:cNvSpPr txBox="1"/>
          <p:nvPr/>
        </p:nvSpPr>
        <p:spPr>
          <a:xfrm>
            <a:off x="711199" y="4129912"/>
            <a:ext cx="3861435" cy="61849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88265">
              <a:lnSpc>
                <a:spcPct val="100000"/>
              </a:lnSpc>
              <a:spcBef>
                <a:spcPts val="105"/>
              </a:spcBef>
            </a:pP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저전력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소비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0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300" spc="4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에너지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효율적인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추론으로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배터리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수명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최적화</a:t>
            </a:r>
            <a:endParaRPr sz="135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95"/>
              </a:spcBef>
            </a:pPr>
            <a:endParaRPr sz="1200">
              <a:latin typeface="Dotum"/>
              <a:cs typeface="Dotum"/>
            </a:endParaRPr>
          </a:p>
          <a:p>
            <a:pPr marL="12700">
              <a:lnSpc>
                <a:spcPct val="100000"/>
              </a:lnSpc>
              <a:tabLst>
                <a:tab pos="967740" algn="l"/>
                <a:tab pos="1802130" algn="l"/>
                <a:tab pos="2635250" algn="l"/>
              </a:tabLst>
            </a:pPr>
            <a:r>
              <a:rPr dirty="0" sz="1150" spc="-190">
                <a:solidFill>
                  <a:srgbClr val="0066CC"/>
                </a:solidFill>
                <a:latin typeface="Dotum"/>
                <a:cs typeface="Dotum"/>
              </a:rPr>
              <a:t>자연어</a:t>
            </a:r>
            <a:r>
              <a:rPr dirty="0" sz="1150" spc="-8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150" spc="-25">
                <a:solidFill>
                  <a:srgbClr val="0066CC"/>
                </a:solidFill>
                <a:latin typeface="Dotum"/>
                <a:cs typeface="Dotum"/>
              </a:rPr>
              <a:t>이해</a:t>
            </a:r>
            <a:r>
              <a:rPr dirty="0" sz="1150">
                <a:solidFill>
                  <a:srgbClr val="0066CC"/>
                </a:solidFill>
                <a:latin typeface="Dotum"/>
                <a:cs typeface="Dotum"/>
              </a:rPr>
              <a:t>	</a:t>
            </a:r>
            <a:r>
              <a:rPr dirty="0" sz="1150" spc="-190">
                <a:solidFill>
                  <a:srgbClr val="0066CC"/>
                </a:solidFill>
                <a:latin typeface="Dotum"/>
                <a:cs typeface="Dotum"/>
              </a:rPr>
              <a:t>대화형</a:t>
            </a:r>
            <a:r>
              <a:rPr dirty="0" sz="1150" spc="-8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150" spc="-25" b="0">
                <a:solidFill>
                  <a:srgbClr val="0066CC"/>
                </a:solidFill>
                <a:latin typeface="Noto Sans JP Medium"/>
                <a:cs typeface="Noto Sans JP Medium"/>
              </a:rPr>
              <a:t>AI</a:t>
            </a:r>
            <a:r>
              <a:rPr dirty="0" sz="1150" b="0">
                <a:solidFill>
                  <a:srgbClr val="0066CC"/>
                </a:solidFill>
                <a:latin typeface="Noto Sans JP Medium"/>
                <a:cs typeface="Noto Sans JP Medium"/>
              </a:rPr>
              <a:t>	</a:t>
            </a:r>
            <a:r>
              <a:rPr dirty="0" sz="1150" spc="-190">
                <a:solidFill>
                  <a:srgbClr val="0066CC"/>
                </a:solidFill>
                <a:latin typeface="Dotum"/>
                <a:cs typeface="Dotum"/>
              </a:rPr>
              <a:t>감정</a:t>
            </a:r>
            <a:r>
              <a:rPr dirty="0" sz="1150" spc="-8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150" spc="-25">
                <a:solidFill>
                  <a:srgbClr val="0066CC"/>
                </a:solidFill>
                <a:latin typeface="Dotum"/>
                <a:cs typeface="Dotum"/>
              </a:rPr>
              <a:t>인식</a:t>
            </a:r>
            <a:r>
              <a:rPr dirty="0" sz="1150">
                <a:solidFill>
                  <a:srgbClr val="0066CC"/>
                </a:solidFill>
                <a:latin typeface="Dotum"/>
                <a:cs typeface="Dotum"/>
              </a:rPr>
              <a:t>	</a:t>
            </a:r>
            <a:r>
              <a:rPr dirty="0" sz="1150" spc="-190">
                <a:solidFill>
                  <a:srgbClr val="0066CC"/>
                </a:solidFill>
                <a:latin typeface="Dotum"/>
                <a:cs typeface="Dotum"/>
              </a:rPr>
              <a:t>맥락</a:t>
            </a:r>
            <a:r>
              <a:rPr dirty="0" sz="1150" spc="-8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150" spc="-25">
                <a:solidFill>
                  <a:srgbClr val="0066CC"/>
                </a:solidFill>
                <a:latin typeface="Dotum"/>
                <a:cs typeface="Dotum"/>
              </a:rPr>
              <a:t>이해</a:t>
            </a:r>
            <a:endParaRPr sz="1150">
              <a:latin typeface="Dotum"/>
              <a:cs typeface="Dotum"/>
            </a:endParaRPr>
          </a:p>
        </p:txBody>
      </p:sp>
      <p:grpSp>
        <p:nvGrpSpPr>
          <p:cNvPr id="16" name="object 16" descr=""/>
          <p:cNvGrpSpPr/>
          <p:nvPr/>
        </p:nvGrpSpPr>
        <p:grpSpPr>
          <a:xfrm>
            <a:off x="6095998" y="1409699"/>
            <a:ext cx="5486400" cy="2505075"/>
            <a:chOff x="6095998" y="1409699"/>
            <a:chExt cx="5486400" cy="2505075"/>
          </a:xfrm>
        </p:grpSpPr>
        <p:sp>
          <p:nvSpPr>
            <p:cNvPr id="17" name="object 17" descr=""/>
            <p:cNvSpPr/>
            <p:nvPr/>
          </p:nvSpPr>
          <p:spPr>
            <a:xfrm>
              <a:off x="6095998" y="1409699"/>
              <a:ext cx="5486400" cy="2505075"/>
            </a:xfrm>
            <a:custGeom>
              <a:avLst/>
              <a:gdLst/>
              <a:ahLst/>
              <a:cxnLst/>
              <a:rect l="l" t="t" r="r" b="b"/>
              <a:pathLst>
                <a:path w="5486400" h="2505075">
                  <a:moveTo>
                    <a:pt x="5379605" y="2505074"/>
                  </a:moveTo>
                  <a:lnTo>
                    <a:pt x="106795" y="2505074"/>
                  </a:lnTo>
                  <a:lnTo>
                    <a:pt x="99362" y="2504342"/>
                  </a:lnTo>
                  <a:lnTo>
                    <a:pt x="57038" y="2489980"/>
                  </a:lnTo>
                  <a:lnTo>
                    <a:pt x="23432" y="2460516"/>
                  </a:lnTo>
                  <a:lnTo>
                    <a:pt x="3660" y="2420433"/>
                  </a:lnTo>
                  <a:lnTo>
                    <a:pt x="0" y="2398279"/>
                  </a:lnTo>
                  <a:lnTo>
                    <a:pt x="0" y="2390774"/>
                  </a:lnTo>
                  <a:lnTo>
                    <a:pt x="0" y="106794"/>
                  </a:lnTo>
                  <a:lnTo>
                    <a:pt x="11572" y="63625"/>
                  </a:lnTo>
                  <a:lnTo>
                    <a:pt x="38784" y="28170"/>
                  </a:lnTo>
                  <a:lnTo>
                    <a:pt x="77493" y="5828"/>
                  </a:lnTo>
                  <a:lnTo>
                    <a:pt x="106795" y="0"/>
                  </a:lnTo>
                  <a:lnTo>
                    <a:pt x="5379605" y="0"/>
                  </a:lnTo>
                  <a:lnTo>
                    <a:pt x="5422772" y="11572"/>
                  </a:lnTo>
                  <a:lnTo>
                    <a:pt x="5458227" y="38784"/>
                  </a:lnTo>
                  <a:lnTo>
                    <a:pt x="5480570" y="77492"/>
                  </a:lnTo>
                  <a:lnTo>
                    <a:pt x="5486398" y="106794"/>
                  </a:lnTo>
                  <a:lnTo>
                    <a:pt x="5486398" y="2398279"/>
                  </a:lnTo>
                  <a:lnTo>
                    <a:pt x="5474825" y="2441448"/>
                  </a:lnTo>
                  <a:lnTo>
                    <a:pt x="5447614" y="2476903"/>
                  </a:lnTo>
                  <a:lnTo>
                    <a:pt x="5408906" y="2499245"/>
                  </a:lnTo>
                  <a:lnTo>
                    <a:pt x="5387037" y="2504342"/>
                  </a:lnTo>
                  <a:lnTo>
                    <a:pt x="5379605" y="2505074"/>
                  </a:lnTo>
                  <a:close/>
                </a:path>
              </a:pathLst>
            </a:custGeom>
            <a:solidFill>
              <a:srgbClr val="F9FAFA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8" name="object 18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248399" y="1562099"/>
              <a:ext cx="5181599" cy="1933574"/>
            </a:xfrm>
            <a:prstGeom prst="rect">
              <a:avLst/>
            </a:prstGeom>
          </p:spPr>
        </p:pic>
      </p:grpSp>
      <p:sp>
        <p:nvSpPr>
          <p:cNvPr id="19" name="object 19" descr=""/>
          <p:cNvSpPr txBox="1"/>
          <p:nvPr/>
        </p:nvSpPr>
        <p:spPr>
          <a:xfrm>
            <a:off x="7814022" y="3560889"/>
            <a:ext cx="2050414" cy="2063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150" spc="-45">
                <a:solidFill>
                  <a:srgbClr val="6A7280"/>
                </a:solidFill>
                <a:latin typeface="Noto Sans JP"/>
                <a:cs typeface="Noto Sans JP"/>
              </a:rPr>
              <a:t>1.2B</a:t>
            </a:r>
            <a:r>
              <a:rPr dirty="0" sz="1150" spc="5">
                <a:solidFill>
                  <a:srgbClr val="6A7280"/>
                </a:solidFill>
                <a:latin typeface="Noto Sans JP"/>
                <a:cs typeface="Noto Sans JP"/>
              </a:rPr>
              <a:t> </a:t>
            </a:r>
            <a:r>
              <a:rPr dirty="0" sz="1150" spc="-55">
                <a:solidFill>
                  <a:srgbClr val="6A7280"/>
                </a:solidFill>
                <a:latin typeface="Noto Sans JP"/>
                <a:cs typeface="Noto Sans JP"/>
              </a:rPr>
              <a:t>LLM</a:t>
            </a:r>
            <a:r>
              <a:rPr dirty="0" sz="1150" spc="20">
                <a:solidFill>
                  <a:srgbClr val="6A7280"/>
                </a:solidFill>
                <a:latin typeface="Noto Sans JP"/>
                <a:cs typeface="Noto Sans JP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온디바이스</a:t>
            </a:r>
            <a:r>
              <a:rPr dirty="0" sz="1150" spc="-9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모델</a:t>
            </a:r>
            <a:r>
              <a:rPr dirty="0" sz="1150" spc="-9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70">
                <a:solidFill>
                  <a:srgbClr val="6A7280"/>
                </a:solidFill>
                <a:latin typeface="Dotum"/>
                <a:cs typeface="Dotum"/>
              </a:rPr>
              <a:t>아키텍처</a:t>
            </a:r>
            <a:endParaRPr sz="1150">
              <a:latin typeface="Dotum"/>
              <a:cs typeface="Dotum"/>
            </a:endParaRPr>
          </a:p>
        </p:txBody>
      </p:sp>
      <p:grpSp>
        <p:nvGrpSpPr>
          <p:cNvPr id="20" name="object 20" descr=""/>
          <p:cNvGrpSpPr/>
          <p:nvPr/>
        </p:nvGrpSpPr>
        <p:grpSpPr>
          <a:xfrm>
            <a:off x="6095998" y="4029074"/>
            <a:ext cx="5486400" cy="1485900"/>
            <a:chOff x="6095998" y="4029074"/>
            <a:chExt cx="5486400" cy="1485900"/>
          </a:xfrm>
        </p:grpSpPr>
        <p:sp>
          <p:nvSpPr>
            <p:cNvPr id="21" name="object 21" descr=""/>
            <p:cNvSpPr/>
            <p:nvPr/>
          </p:nvSpPr>
          <p:spPr>
            <a:xfrm>
              <a:off x="6095998" y="4029074"/>
              <a:ext cx="5486400" cy="1485900"/>
            </a:xfrm>
            <a:custGeom>
              <a:avLst/>
              <a:gdLst/>
              <a:ahLst/>
              <a:cxnLst/>
              <a:rect l="l" t="t" r="r" b="b"/>
              <a:pathLst>
                <a:path w="5486400" h="1485900">
                  <a:moveTo>
                    <a:pt x="5379605" y="1485899"/>
                  </a:moveTo>
                  <a:lnTo>
                    <a:pt x="106795" y="1485899"/>
                  </a:lnTo>
                  <a:lnTo>
                    <a:pt x="99362" y="1485167"/>
                  </a:lnTo>
                  <a:lnTo>
                    <a:pt x="57038" y="1470804"/>
                  </a:lnTo>
                  <a:lnTo>
                    <a:pt x="23432" y="1441341"/>
                  </a:lnTo>
                  <a:lnTo>
                    <a:pt x="3660" y="1401259"/>
                  </a:lnTo>
                  <a:lnTo>
                    <a:pt x="0" y="1379104"/>
                  </a:lnTo>
                  <a:lnTo>
                    <a:pt x="0" y="1371599"/>
                  </a:lnTo>
                  <a:lnTo>
                    <a:pt x="0" y="106794"/>
                  </a:lnTo>
                  <a:lnTo>
                    <a:pt x="11572" y="63624"/>
                  </a:lnTo>
                  <a:lnTo>
                    <a:pt x="38784" y="28170"/>
                  </a:lnTo>
                  <a:lnTo>
                    <a:pt x="77493" y="5828"/>
                  </a:lnTo>
                  <a:lnTo>
                    <a:pt x="106795" y="0"/>
                  </a:lnTo>
                  <a:lnTo>
                    <a:pt x="5379605" y="0"/>
                  </a:lnTo>
                  <a:lnTo>
                    <a:pt x="5422772" y="11572"/>
                  </a:lnTo>
                  <a:lnTo>
                    <a:pt x="5458227" y="38784"/>
                  </a:lnTo>
                  <a:lnTo>
                    <a:pt x="5480570" y="77492"/>
                  </a:lnTo>
                  <a:lnTo>
                    <a:pt x="5486398" y="106794"/>
                  </a:lnTo>
                  <a:lnTo>
                    <a:pt x="5486398" y="1379104"/>
                  </a:lnTo>
                  <a:lnTo>
                    <a:pt x="5474825" y="1422274"/>
                  </a:lnTo>
                  <a:lnTo>
                    <a:pt x="5447614" y="1457728"/>
                  </a:lnTo>
                  <a:lnTo>
                    <a:pt x="5408906" y="1480071"/>
                  </a:lnTo>
                  <a:lnTo>
                    <a:pt x="5387037" y="1485167"/>
                  </a:lnTo>
                  <a:lnTo>
                    <a:pt x="5379605" y="1485899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 descr=""/>
            <p:cNvSpPr/>
            <p:nvPr/>
          </p:nvSpPr>
          <p:spPr>
            <a:xfrm>
              <a:off x="8839199" y="4181474"/>
              <a:ext cx="9525" cy="1181100"/>
            </a:xfrm>
            <a:custGeom>
              <a:avLst/>
              <a:gdLst/>
              <a:ahLst/>
              <a:cxnLst/>
              <a:rect l="l" t="t" r="r" b="b"/>
              <a:pathLst>
                <a:path w="9525" h="1181100">
                  <a:moveTo>
                    <a:pt x="9524" y="1181099"/>
                  </a:moveTo>
                  <a:lnTo>
                    <a:pt x="0" y="1181099"/>
                  </a:lnTo>
                  <a:lnTo>
                    <a:pt x="0" y="0"/>
                  </a:lnTo>
                  <a:lnTo>
                    <a:pt x="9524" y="0"/>
                  </a:lnTo>
                  <a:lnTo>
                    <a:pt x="9524" y="1181099"/>
                  </a:lnTo>
                  <a:close/>
                </a:path>
              </a:pathLst>
            </a:custGeom>
            <a:solidFill>
              <a:srgbClr val="DFDFD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3" name="object 23" descr=""/>
          <p:cNvSpPr txBox="1"/>
          <p:nvPr/>
        </p:nvSpPr>
        <p:spPr>
          <a:xfrm>
            <a:off x="7057231" y="4177537"/>
            <a:ext cx="968375" cy="2324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기존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대형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00" spc="-40" b="0">
                <a:solidFill>
                  <a:srgbClr val="333333"/>
                </a:solidFill>
                <a:latin typeface="Noto Sans JP Medium"/>
                <a:cs typeface="Noto Sans JP Medium"/>
              </a:rPr>
              <a:t>LLM</a:t>
            </a:r>
            <a:endParaRPr sz="1300">
              <a:latin typeface="Noto Sans JP Medium"/>
              <a:cs typeface="Noto Sans JP Medium"/>
            </a:endParaRPr>
          </a:p>
        </p:txBody>
      </p:sp>
      <p:sp>
        <p:nvSpPr>
          <p:cNvPr id="27" name="object 27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50"/>
              </a:lnSpc>
            </a:pPr>
            <a:r>
              <a:rPr dirty="0" spc="-65">
                <a:latin typeface="Noto Sans JP"/>
                <a:cs typeface="Noto Sans JP"/>
              </a:rPr>
              <a:t>NLP</a:t>
            </a:r>
            <a:r>
              <a:rPr dirty="0" spc="40">
                <a:latin typeface="Noto Sans JP"/>
                <a:cs typeface="Noto Sans JP"/>
              </a:rPr>
              <a:t> </a:t>
            </a:r>
            <a:r>
              <a:rPr dirty="0" spc="-190"/>
              <a:t>기반</a:t>
            </a:r>
            <a:r>
              <a:rPr dirty="0" spc="-90"/>
              <a:t> </a:t>
            </a:r>
            <a:r>
              <a:rPr dirty="0" spc="-190"/>
              <a:t>반려로봇</a:t>
            </a:r>
            <a:r>
              <a:rPr dirty="0" spc="-90"/>
              <a:t> </a:t>
            </a:r>
            <a:r>
              <a:rPr dirty="0" spc="-170"/>
              <a:t>시스템</a:t>
            </a:r>
          </a:p>
        </p:txBody>
      </p:sp>
      <p:sp>
        <p:nvSpPr>
          <p:cNvPr id="24" name="object 24" descr=""/>
          <p:cNvSpPr txBox="1"/>
          <p:nvPr/>
        </p:nvSpPr>
        <p:spPr>
          <a:xfrm>
            <a:off x="7005736" y="4427511"/>
            <a:ext cx="1071245" cy="9398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ctr" marL="12065" marR="5080">
              <a:lnSpc>
                <a:spcPct val="130400"/>
              </a:lnSpc>
              <a:spcBef>
                <a:spcPts val="90"/>
              </a:spcBef>
            </a:pPr>
            <a:r>
              <a:rPr dirty="0" sz="1150" spc="-65">
                <a:solidFill>
                  <a:srgbClr val="333333"/>
                </a:solidFill>
                <a:latin typeface="Arial"/>
                <a:cs typeface="Arial"/>
              </a:rPr>
              <a:t>7B-</a:t>
            </a:r>
            <a:r>
              <a:rPr dirty="0" sz="1150" spc="-75">
                <a:solidFill>
                  <a:srgbClr val="333333"/>
                </a:solidFill>
                <a:latin typeface="Arial"/>
                <a:cs typeface="Arial"/>
              </a:rPr>
              <a:t>175B</a:t>
            </a:r>
            <a:r>
              <a:rPr dirty="0" sz="1150" spc="2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dirty="0" sz="1150" spc="-185">
                <a:solidFill>
                  <a:srgbClr val="333333"/>
                </a:solidFill>
                <a:latin typeface="Dotum"/>
                <a:cs typeface="Dotum"/>
              </a:rPr>
              <a:t>파라미터 </a:t>
            </a: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클라우드</a:t>
            </a:r>
            <a:r>
              <a:rPr dirty="0" sz="1150" spc="-7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25">
                <a:solidFill>
                  <a:srgbClr val="333333"/>
                </a:solidFill>
                <a:latin typeface="Dotum"/>
                <a:cs typeface="Dotum"/>
              </a:rPr>
              <a:t>필수 </a:t>
            </a: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높은</a:t>
            </a:r>
            <a:r>
              <a:rPr dirty="0" sz="115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20">
                <a:solidFill>
                  <a:srgbClr val="333333"/>
                </a:solidFill>
                <a:latin typeface="Dotum"/>
                <a:cs typeface="Dotum"/>
              </a:rPr>
              <a:t>지연시간 </a:t>
            </a: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고전력</a:t>
            </a:r>
            <a:r>
              <a:rPr dirty="0" sz="1150" spc="-8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25">
                <a:solidFill>
                  <a:srgbClr val="333333"/>
                </a:solidFill>
                <a:latin typeface="Dotum"/>
                <a:cs typeface="Dotum"/>
              </a:rPr>
              <a:t>소비</a:t>
            </a:r>
            <a:endParaRPr sz="1150">
              <a:latin typeface="Dotum"/>
              <a:cs typeface="Dotum"/>
            </a:endParaRPr>
          </a:p>
        </p:txBody>
      </p:sp>
      <p:sp>
        <p:nvSpPr>
          <p:cNvPr id="25" name="object 25" descr=""/>
          <p:cNvSpPr txBox="1"/>
          <p:nvPr/>
        </p:nvSpPr>
        <p:spPr>
          <a:xfrm>
            <a:off x="9562455" y="4177537"/>
            <a:ext cx="1149350" cy="2324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350" spc="-260">
                <a:solidFill>
                  <a:srgbClr val="2562EB"/>
                </a:solidFill>
                <a:latin typeface="Dotum"/>
                <a:cs typeface="Dotum"/>
              </a:rPr>
              <a:t>초경량</a:t>
            </a:r>
            <a:r>
              <a:rPr dirty="0" sz="1350" spc="-114">
                <a:solidFill>
                  <a:srgbClr val="2562EB"/>
                </a:solidFill>
                <a:latin typeface="Dotum"/>
                <a:cs typeface="Dotum"/>
              </a:rPr>
              <a:t> </a:t>
            </a:r>
            <a:r>
              <a:rPr dirty="0" sz="1300" spc="-50" b="0">
                <a:solidFill>
                  <a:srgbClr val="2562EB"/>
                </a:solidFill>
                <a:latin typeface="Noto Sans JP Medium"/>
                <a:cs typeface="Noto Sans JP Medium"/>
              </a:rPr>
              <a:t>1.2B</a:t>
            </a:r>
            <a:r>
              <a:rPr dirty="0" sz="1300" spc="10" b="0">
                <a:solidFill>
                  <a:srgbClr val="2562EB"/>
                </a:solidFill>
                <a:latin typeface="Noto Sans JP Medium"/>
                <a:cs typeface="Noto Sans JP Medium"/>
              </a:rPr>
              <a:t> </a:t>
            </a:r>
            <a:r>
              <a:rPr dirty="0" sz="1300" spc="-25" b="0">
                <a:solidFill>
                  <a:srgbClr val="2562EB"/>
                </a:solidFill>
                <a:latin typeface="Noto Sans JP Medium"/>
                <a:cs typeface="Noto Sans JP Medium"/>
              </a:rPr>
              <a:t>LLM</a:t>
            </a:r>
            <a:endParaRPr sz="1300">
              <a:latin typeface="Noto Sans JP Medium"/>
              <a:cs typeface="Noto Sans JP Medium"/>
            </a:endParaRPr>
          </a:p>
        </p:txBody>
      </p:sp>
      <p:sp>
        <p:nvSpPr>
          <p:cNvPr id="26" name="object 26" descr=""/>
          <p:cNvSpPr txBox="1"/>
          <p:nvPr/>
        </p:nvSpPr>
        <p:spPr>
          <a:xfrm>
            <a:off x="9676159" y="4427511"/>
            <a:ext cx="922019" cy="9398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ctr" marL="12065" marR="5080">
              <a:lnSpc>
                <a:spcPct val="130400"/>
              </a:lnSpc>
              <a:spcBef>
                <a:spcPts val="90"/>
              </a:spcBef>
            </a:pPr>
            <a:r>
              <a:rPr dirty="0" sz="1150" spc="-65">
                <a:solidFill>
                  <a:srgbClr val="333333"/>
                </a:solidFill>
                <a:latin typeface="Arial"/>
                <a:cs typeface="Arial"/>
              </a:rPr>
              <a:t>1.2B</a:t>
            </a:r>
            <a:r>
              <a:rPr dirty="0" sz="1150" spc="-5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dirty="0" sz="1150" spc="-20">
                <a:solidFill>
                  <a:srgbClr val="333333"/>
                </a:solidFill>
                <a:latin typeface="Dotum"/>
                <a:cs typeface="Dotum"/>
              </a:rPr>
              <a:t>파라미터 </a:t>
            </a: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온디바이스</a:t>
            </a:r>
            <a:r>
              <a:rPr dirty="0" sz="1150" spc="-7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204">
                <a:solidFill>
                  <a:srgbClr val="333333"/>
                </a:solidFill>
                <a:latin typeface="Dotum"/>
                <a:cs typeface="Dotum"/>
              </a:rPr>
              <a:t>실행</a:t>
            </a:r>
            <a:r>
              <a:rPr dirty="0" sz="1150" spc="5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실시간</a:t>
            </a:r>
            <a:r>
              <a:rPr dirty="0" sz="1150" spc="-8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25">
                <a:solidFill>
                  <a:srgbClr val="333333"/>
                </a:solidFill>
                <a:latin typeface="Dotum"/>
                <a:cs typeface="Dotum"/>
              </a:rPr>
              <a:t>응답 </a:t>
            </a: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저전력</a:t>
            </a:r>
            <a:r>
              <a:rPr dirty="0" sz="1150" spc="-8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25">
                <a:solidFill>
                  <a:srgbClr val="333333"/>
                </a:solidFill>
                <a:latin typeface="Dotum"/>
                <a:cs typeface="Dotum"/>
              </a:rPr>
              <a:t>소비</a:t>
            </a:r>
            <a:endParaRPr sz="1150">
              <a:latin typeface="Dotum"/>
              <a:cs typeface="Dot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37882" y="941294"/>
            <a:ext cx="672465" cy="33655"/>
          </a:xfrm>
          <a:custGeom>
            <a:avLst/>
            <a:gdLst/>
            <a:ahLst/>
            <a:cxnLst/>
            <a:rect l="l" t="t" r="r" b="b"/>
            <a:pathLst>
              <a:path w="672465" h="33655">
                <a:moveTo>
                  <a:pt x="672352" y="33617"/>
                </a:moveTo>
                <a:lnTo>
                  <a:pt x="0" y="33617"/>
                </a:lnTo>
                <a:lnTo>
                  <a:pt x="0" y="0"/>
                </a:lnTo>
                <a:lnTo>
                  <a:pt x="672352" y="0"/>
                </a:lnTo>
                <a:lnTo>
                  <a:pt x="672352" y="33617"/>
                </a:lnTo>
                <a:close/>
              </a:path>
            </a:pathLst>
          </a:custGeom>
          <a:solidFill>
            <a:srgbClr val="2562E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2700" spc="-515"/>
              <a:t>필요</a:t>
            </a:r>
            <a:r>
              <a:rPr dirty="0" sz="2700" spc="-295"/>
              <a:t> </a:t>
            </a:r>
            <a:r>
              <a:rPr dirty="0" sz="2700" spc="-515"/>
              <a:t>기술</a:t>
            </a:r>
            <a:r>
              <a:rPr dirty="0" sz="2700" spc="-285"/>
              <a:t> </a:t>
            </a:r>
            <a:r>
              <a:rPr dirty="0" sz="2650" spc="-50">
                <a:latin typeface="Noto Sans JP"/>
                <a:cs typeface="Noto Sans JP"/>
              </a:rPr>
              <a:t>2:</a:t>
            </a:r>
            <a:r>
              <a:rPr dirty="0" sz="2650" spc="-85">
                <a:latin typeface="Noto Sans JP"/>
                <a:cs typeface="Noto Sans JP"/>
              </a:rPr>
              <a:t> </a:t>
            </a:r>
            <a:r>
              <a:rPr dirty="0" sz="2650" spc="-180">
                <a:latin typeface="Noto Sans JP"/>
                <a:cs typeface="Noto Sans JP"/>
              </a:rPr>
              <a:t>NRF</a:t>
            </a:r>
            <a:r>
              <a:rPr dirty="0" sz="2650" spc="35">
                <a:latin typeface="Noto Sans JP"/>
                <a:cs typeface="Noto Sans JP"/>
              </a:rPr>
              <a:t> </a:t>
            </a:r>
            <a:r>
              <a:rPr dirty="0" sz="2700" spc="-535"/>
              <a:t>무선통신</a:t>
            </a:r>
            <a:endParaRPr sz="2700">
              <a:latin typeface="Noto Sans JP"/>
              <a:cs typeface="Noto Sans JP"/>
            </a:endParaRPr>
          </a:p>
        </p:txBody>
      </p:sp>
      <p:sp>
        <p:nvSpPr>
          <p:cNvPr id="4" name="object 4" descr=""/>
          <p:cNvSpPr/>
          <p:nvPr/>
        </p:nvSpPr>
        <p:spPr>
          <a:xfrm>
            <a:off x="537882" y="1243852"/>
            <a:ext cx="4438015" cy="756920"/>
          </a:xfrm>
          <a:custGeom>
            <a:avLst/>
            <a:gdLst/>
            <a:ahLst/>
            <a:cxnLst/>
            <a:rect l="l" t="t" r="r" b="b"/>
            <a:pathLst>
              <a:path w="4438015" h="756919">
                <a:moveTo>
                  <a:pt x="4343298" y="756396"/>
                </a:moveTo>
                <a:lnTo>
                  <a:pt x="94230" y="756396"/>
                </a:lnTo>
                <a:lnTo>
                  <a:pt x="87672" y="755750"/>
                </a:lnTo>
                <a:lnTo>
                  <a:pt x="50328" y="743078"/>
                </a:lnTo>
                <a:lnTo>
                  <a:pt x="20675" y="717080"/>
                </a:lnTo>
                <a:lnTo>
                  <a:pt x="3229" y="681714"/>
                </a:lnTo>
                <a:lnTo>
                  <a:pt x="0" y="662166"/>
                </a:lnTo>
                <a:lnTo>
                  <a:pt x="0" y="655544"/>
                </a:lnTo>
                <a:lnTo>
                  <a:pt x="0" y="94230"/>
                </a:lnTo>
                <a:lnTo>
                  <a:pt x="10211" y="56139"/>
                </a:lnTo>
                <a:lnTo>
                  <a:pt x="34221" y="24856"/>
                </a:lnTo>
                <a:lnTo>
                  <a:pt x="68376" y="5142"/>
                </a:lnTo>
                <a:lnTo>
                  <a:pt x="94230" y="0"/>
                </a:lnTo>
                <a:lnTo>
                  <a:pt x="4343298" y="0"/>
                </a:lnTo>
                <a:lnTo>
                  <a:pt x="4381388" y="10211"/>
                </a:lnTo>
                <a:lnTo>
                  <a:pt x="4412672" y="34221"/>
                </a:lnTo>
                <a:lnTo>
                  <a:pt x="4432385" y="68375"/>
                </a:lnTo>
                <a:lnTo>
                  <a:pt x="4437528" y="94230"/>
                </a:lnTo>
                <a:lnTo>
                  <a:pt x="4437528" y="662166"/>
                </a:lnTo>
                <a:lnTo>
                  <a:pt x="4427317" y="700256"/>
                </a:lnTo>
                <a:lnTo>
                  <a:pt x="4403306" y="731540"/>
                </a:lnTo>
                <a:lnTo>
                  <a:pt x="4369152" y="751253"/>
                </a:lnTo>
                <a:lnTo>
                  <a:pt x="4349856" y="755750"/>
                </a:lnTo>
                <a:lnTo>
                  <a:pt x="4343298" y="756396"/>
                </a:lnTo>
                <a:close/>
              </a:path>
            </a:pathLst>
          </a:custGeom>
          <a:solidFill>
            <a:srgbClr val="F5F5F6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7882" y="2731433"/>
            <a:ext cx="134470" cy="134470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37882" y="3000374"/>
            <a:ext cx="134470" cy="134470"/>
          </a:xfrm>
          <a:prstGeom prst="rect">
            <a:avLst/>
          </a:prstGeom>
        </p:spPr>
      </p:pic>
      <p:pic>
        <p:nvPicPr>
          <p:cNvPr id="7" name="object 7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37882" y="3269315"/>
            <a:ext cx="134470" cy="134470"/>
          </a:xfrm>
          <a:prstGeom prst="rect">
            <a:avLst/>
          </a:prstGeom>
        </p:spPr>
      </p:pic>
      <p:pic>
        <p:nvPicPr>
          <p:cNvPr id="8" name="object 8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37882" y="3538257"/>
            <a:ext cx="134470" cy="134470"/>
          </a:xfrm>
          <a:prstGeom prst="rect">
            <a:avLst/>
          </a:prstGeom>
        </p:spPr>
      </p:pic>
      <p:grpSp>
        <p:nvGrpSpPr>
          <p:cNvPr id="9" name="object 9" descr=""/>
          <p:cNvGrpSpPr/>
          <p:nvPr/>
        </p:nvGrpSpPr>
        <p:grpSpPr>
          <a:xfrm>
            <a:off x="537882" y="3849220"/>
            <a:ext cx="790575" cy="260985"/>
            <a:chOff x="537882" y="3849220"/>
            <a:chExt cx="790575" cy="260985"/>
          </a:xfrm>
        </p:grpSpPr>
        <p:sp>
          <p:nvSpPr>
            <p:cNvPr id="10" name="object 10" descr=""/>
            <p:cNvSpPr/>
            <p:nvPr/>
          </p:nvSpPr>
          <p:spPr>
            <a:xfrm>
              <a:off x="542084" y="3853422"/>
              <a:ext cx="781685" cy="252729"/>
            </a:xfrm>
            <a:custGeom>
              <a:avLst/>
              <a:gdLst/>
              <a:ahLst/>
              <a:cxnLst/>
              <a:rect l="l" t="t" r="r" b="b"/>
              <a:pathLst>
                <a:path w="781685" h="252729">
                  <a:moveTo>
                    <a:pt x="663821" y="252132"/>
                  </a:moveTo>
                  <a:lnTo>
                    <a:pt x="117788" y="252132"/>
                  </a:lnTo>
                  <a:lnTo>
                    <a:pt x="109590" y="251324"/>
                  </a:lnTo>
                  <a:lnTo>
                    <a:pt x="70175" y="239367"/>
                  </a:lnTo>
                  <a:lnTo>
                    <a:pt x="31070" y="209354"/>
                  </a:lnTo>
                  <a:lnTo>
                    <a:pt x="6428" y="166661"/>
                  </a:lnTo>
                  <a:lnTo>
                    <a:pt x="0" y="134343"/>
                  </a:lnTo>
                  <a:lnTo>
                    <a:pt x="0" y="126066"/>
                  </a:lnTo>
                  <a:lnTo>
                    <a:pt x="0" y="117788"/>
                  </a:lnTo>
                  <a:lnTo>
                    <a:pt x="12763" y="70175"/>
                  </a:lnTo>
                  <a:lnTo>
                    <a:pt x="42777" y="31070"/>
                  </a:lnTo>
                  <a:lnTo>
                    <a:pt x="85470" y="6428"/>
                  </a:lnTo>
                  <a:lnTo>
                    <a:pt x="117788" y="0"/>
                  </a:lnTo>
                  <a:lnTo>
                    <a:pt x="663821" y="0"/>
                  </a:lnTo>
                  <a:lnTo>
                    <a:pt x="711434" y="12763"/>
                  </a:lnTo>
                  <a:lnTo>
                    <a:pt x="750539" y="42777"/>
                  </a:lnTo>
                  <a:lnTo>
                    <a:pt x="775181" y="85470"/>
                  </a:lnTo>
                  <a:lnTo>
                    <a:pt x="781610" y="117788"/>
                  </a:lnTo>
                  <a:lnTo>
                    <a:pt x="781610" y="134343"/>
                  </a:lnTo>
                  <a:lnTo>
                    <a:pt x="768846" y="181956"/>
                  </a:lnTo>
                  <a:lnTo>
                    <a:pt x="738833" y="221061"/>
                  </a:lnTo>
                  <a:lnTo>
                    <a:pt x="696139" y="245703"/>
                  </a:lnTo>
                  <a:lnTo>
                    <a:pt x="672019" y="251324"/>
                  </a:lnTo>
                  <a:lnTo>
                    <a:pt x="663821" y="252132"/>
                  </a:lnTo>
                  <a:close/>
                </a:path>
              </a:pathLst>
            </a:custGeom>
            <a:solidFill>
              <a:srgbClr val="E7F2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542084" y="3853422"/>
              <a:ext cx="781685" cy="252729"/>
            </a:xfrm>
            <a:custGeom>
              <a:avLst/>
              <a:gdLst/>
              <a:ahLst/>
              <a:cxnLst/>
              <a:rect l="l" t="t" r="r" b="b"/>
              <a:pathLst>
                <a:path w="781685" h="252729">
                  <a:moveTo>
                    <a:pt x="0" y="126066"/>
                  </a:moveTo>
                  <a:lnTo>
                    <a:pt x="0" y="117788"/>
                  </a:lnTo>
                  <a:lnTo>
                    <a:pt x="807" y="109590"/>
                  </a:lnTo>
                  <a:lnTo>
                    <a:pt x="2422" y="101471"/>
                  </a:lnTo>
                  <a:lnTo>
                    <a:pt x="4037" y="93353"/>
                  </a:lnTo>
                  <a:lnTo>
                    <a:pt x="21245" y="56027"/>
                  </a:lnTo>
                  <a:lnTo>
                    <a:pt x="25844" y="49144"/>
                  </a:lnTo>
                  <a:lnTo>
                    <a:pt x="31070" y="42777"/>
                  </a:lnTo>
                  <a:lnTo>
                    <a:pt x="36923" y="36923"/>
                  </a:lnTo>
                  <a:lnTo>
                    <a:pt x="42777" y="31070"/>
                  </a:lnTo>
                  <a:lnTo>
                    <a:pt x="49144" y="25844"/>
                  </a:lnTo>
                  <a:lnTo>
                    <a:pt x="56027" y="21245"/>
                  </a:lnTo>
                  <a:lnTo>
                    <a:pt x="62910" y="16646"/>
                  </a:lnTo>
                  <a:lnTo>
                    <a:pt x="70175" y="12763"/>
                  </a:lnTo>
                  <a:lnTo>
                    <a:pt x="77822" y="9595"/>
                  </a:lnTo>
                  <a:lnTo>
                    <a:pt x="85470" y="6428"/>
                  </a:lnTo>
                  <a:lnTo>
                    <a:pt x="93353" y="4037"/>
                  </a:lnTo>
                  <a:lnTo>
                    <a:pt x="101471" y="2422"/>
                  </a:lnTo>
                  <a:lnTo>
                    <a:pt x="109590" y="807"/>
                  </a:lnTo>
                  <a:lnTo>
                    <a:pt x="117788" y="0"/>
                  </a:lnTo>
                  <a:lnTo>
                    <a:pt x="126066" y="0"/>
                  </a:lnTo>
                  <a:lnTo>
                    <a:pt x="655544" y="0"/>
                  </a:lnTo>
                  <a:lnTo>
                    <a:pt x="663821" y="0"/>
                  </a:lnTo>
                  <a:lnTo>
                    <a:pt x="672019" y="807"/>
                  </a:lnTo>
                  <a:lnTo>
                    <a:pt x="680138" y="2422"/>
                  </a:lnTo>
                  <a:lnTo>
                    <a:pt x="688256" y="4037"/>
                  </a:lnTo>
                  <a:lnTo>
                    <a:pt x="696139" y="6428"/>
                  </a:lnTo>
                  <a:lnTo>
                    <a:pt x="703787" y="9595"/>
                  </a:lnTo>
                  <a:lnTo>
                    <a:pt x="711434" y="12763"/>
                  </a:lnTo>
                  <a:lnTo>
                    <a:pt x="718700" y="16646"/>
                  </a:lnTo>
                  <a:lnTo>
                    <a:pt x="725582" y="21245"/>
                  </a:lnTo>
                  <a:lnTo>
                    <a:pt x="732465" y="25844"/>
                  </a:lnTo>
                  <a:lnTo>
                    <a:pt x="760364" y="56027"/>
                  </a:lnTo>
                  <a:lnTo>
                    <a:pt x="764962" y="62909"/>
                  </a:lnTo>
                  <a:lnTo>
                    <a:pt x="779187" y="101471"/>
                  </a:lnTo>
                  <a:lnTo>
                    <a:pt x="781610" y="117788"/>
                  </a:lnTo>
                  <a:lnTo>
                    <a:pt x="781610" y="126066"/>
                  </a:lnTo>
                  <a:lnTo>
                    <a:pt x="781610" y="134343"/>
                  </a:lnTo>
                  <a:lnTo>
                    <a:pt x="780802" y="142541"/>
                  </a:lnTo>
                  <a:lnTo>
                    <a:pt x="779187" y="150660"/>
                  </a:lnTo>
                  <a:lnTo>
                    <a:pt x="777572" y="158778"/>
                  </a:lnTo>
                  <a:lnTo>
                    <a:pt x="760364" y="196104"/>
                  </a:lnTo>
                  <a:lnTo>
                    <a:pt x="732465" y="226286"/>
                  </a:lnTo>
                  <a:lnTo>
                    <a:pt x="703787" y="242535"/>
                  </a:lnTo>
                  <a:lnTo>
                    <a:pt x="696139" y="245703"/>
                  </a:lnTo>
                  <a:lnTo>
                    <a:pt x="655544" y="252132"/>
                  </a:lnTo>
                  <a:lnTo>
                    <a:pt x="126066" y="252132"/>
                  </a:lnTo>
                  <a:lnTo>
                    <a:pt x="85470" y="245703"/>
                  </a:lnTo>
                  <a:lnTo>
                    <a:pt x="77822" y="242535"/>
                  </a:lnTo>
                  <a:lnTo>
                    <a:pt x="70175" y="239367"/>
                  </a:lnTo>
                  <a:lnTo>
                    <a:pt x="62910" y="235484"/>
                  </a:lnTo>
                  <a:lnTo>
                    <a:pt x="56027" y="230885"/>
                  </a:lnTo>
                  <a:lnTo>
                    <a:pt x="49144" y="226286"/>
                  </a:lnTo>
                  <a:lnTo>
                    <a:pt x="21245" y="196104"/>
                  </a:lnTo>
                  <a:lnTo>
                    <a:pt x="4037" y="158778"/>
                  </a:lnTo>
                  <a:lnTo>
                    <a:pt x="2422" y="150660"/>
                  </a:lnTo>
                  <a:lnTo>
                    <a:pt x="807" y="142541"/>
                  </a:lnTo>
                  <a:lnTo>
                    <a:pt x="0" y="134343"/>
                  </a:lnTo>
                  <a:lnTo>
                    <a:pt x="0" y="126066"/>
                  </a:lnTo>
                  <a:close/>
                </a:path>
              </a:pathLst>
            </a:custGeom>
            <a:ln w="8404">
              <a:solidFill>
                <a:srgbClr val="0066CC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2" name="object 12" descr=""/>
          <p:cNvGrpSpPr/>
          <p:nvPr/>
        </p:nvGrpSpPr>
        <p:grpSpPr>
          <a:xfrm>
            <a:off x="1395132" y="3849220"/>
            <a:ext cx="908050" cy="260985"/>
            <a:chOff x="1395132" y="3849220"/>
            <a:chExt cx="908050" cy="260985"/>
          </a:xfrm>
        </p:grpSpPr>
        <p:sp>
          <p:nvSpPr>
            <p:cNvPr id="13" name="object 13" descr=""/>
            <p:cNvSpPr/>
            <p:nvPr/>
          </p:nvSpPr>
          <p:spPr>
            <a:xfrm>
              <a:off x="1399334" y="3853422"/>
              <a:ext cx="899794" cy="252729"/>
            </a:xfrm>
            <a:custGeom>
              <a:avLst/>
              <a:gdLst/>
              <a:ahLst/>
              <a:cxnLst/>
              <a:rect l="l" t="t" r="r" b="b"/>
              <a:pathLst>
                <a:path w="899794" h="252729">
                  <a:moveTo>
                    <a:pt x="781483" y="252132"/>
                  </a:moveTo>
                  <a:lnTo>
                    <a:pt x="117788" y="252132"/>
                  </a:lnTo>
                  <a:lnTo>
                    <a:pt x="109590" y="251324"/>
                  </a:lnTo>
                  <a:lnTo>
                    <a:pt x="70175" y="239367"/>
                  </a:lnTo>
                  <a:lnTo>
                    <a:pt x="31070" y="209354"/>
                  </a:lnTo>
                  <a:lnTo>
                    <a:pt x="6428" y="166661"/>
                  </a:lnTo>
                  <a:lnTo>
                    <a:pt x="0" y="134343"/>
                  </a:lnTo>
                  <a:lnTo>
                    <a:pt x="0" y="126066"/>
                  </a:lnTo>
                  <a:lnTo>
                    <a:pt x="0" y="117788"/>
                  </a:lnTo>
                  <a:lnTo>
                    <a:pt x="12763" y="70175"/>
                  </a:lnTo>
                  <a:lnTo>
                    <a:pt x="42777" y="31070"/>
                  </a:lnTo>
                  <a:lnTo>
                    <a:pt x="85470" y="6428"/>
                  </a:lnTo>
                  <a:lnTo>
                    <a:pt x="117788" y="0"/>
                  </a:lnTo>
                  <a:lnTo>
                    <a:pt x="781483" y="0"/>
                  </a:lnTo>
                  <a:lnTo>
                    <a:pt x="829096" y="12763"/>
                  </a:lnTo>
                  <a:lnTo>
                    <a:pt x="868201" y="42777"/>
                  </a:lnTo>
                  <a:lnTo>
                    <a:pt x="892843" y="85470"/>
                  </a:lnTo>
                  <a:lnTo>
                    <a:pt x="899271" y="117788"/>
                  </a:lnTo>
                  <a:lnTo>
                    <a:pt x="899271" y="134343"/>
                  </a:lnTo>
                  <a:lnTo>
                    <a:pt x="886508" y="181956"/>
                  </a:lnTo>
                  <a:lnTo>
                    <a:pt x="856495" y="221061"/>
                  </a:lnTo>
                  <a:lnTo>
                    <a:pt x="813801" y="245703"/>
                  </a:lnTo>
                  <a:lnTo>
                    <a:pt x="789681" y="251324"/>
                  </a:lnTo>
                  <a:lnTo>
                    <a:pt x="781483" y="252132"/>
                  </a:lnTo>
                  <a:close/>
                </a:path>
              </a:pathLst>
            </a:custGeom>
            <a:solidFill>
              <a:srgbClr val="E7F2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1399334" y="3853422"/>
              <a:ext cx="899794" cy="252729"/>
            </a:xfrm>
            <a:custGeom>
              <a:avLst/>
              <a:gdLst/>
              <a:ahLst/>
              <a:cxnLst/>
              <a:rect l="l" t="t" r="r" b="b"/>
              <a:pathLst>
                <a:path w="899794" h="252729">
                  <a:moveTo>
                    <a:pt x="0" y="126066"/>
                  </a:moveTo>
                  <a:lnTo>
                    <a:pt x="0" y="117788"/>
                  </a:lnTo>
                  <a:lnTo>
                    <a:pt x="807" y="109590"/>
                  </a:lnTo>
                  <a:lnTo>
                    <a:pt x="2422" y="101471"/>
                  </a:lnTo>
                  <a:lnTo>
                    <a:pt x="4037" y="93353"/>
                  </a:lnTo>
                  <a:lnTo>
                    <a:pt x="6428" y="85470"/>
                  </a:lnTo>
                  <a:lnTo>
                    <a:pt x="9596" y="77822"/>
                  </a:lnTo>
                  <a:lnTo>
                    <a:pt x="12763" y="70175"/>
                  </a:lnTo>
                  <a:lnTo>
                    <a:pt x="16647" y="62909"/>
                  </a:lnTo>
                  <a:lnTo>
                    <a:pt x="21245" y="56027"/>
                  </a:lnTo>
                  <a:lnTo>
                    <a:pt x="25844" y="49144"/>
                  </a:lnTo>
                  <a:lnTo>
                    <a:pt x="31070" y="42777"/>
                  </a:lnTo>
                  <a:lnTo>
                    <a:pt x="36923" y="36923"/>
                  </a:lnTo>
                  <a:lnTo>
                    <a:pt x="42777" y="31070"/>
                  </a:lnTo>
                  <a:lnTo>
                    <a:pt x="49144" y="25844"/>
                  </a:lnTo>
                  <a:lnTo>
                    <a:pt x="56027" y="21245"/>
                  </a:lnTo>
                  <a:lnTo>
                    <a:pt x="62910" y="16646"/>
                  </a:lnTo>
                  <a:lnTo>
                    <a:pt x="70175" y="12763"/>
                  </a:lnTo>
                  <a:lnTo>
                    <a:pt x="77822" y="9595"/>
                  </a:lnTo>
                  <a:lnTo>
                    <a:pt x="85470" y="6428"/>
                  </a:lnTo>
                  <a:lnTo>
                    <a:pt x="93353" y="4037"/>
                  </a:lnTo>
                  <a:lnTo>
                    <a:pt x="101471" y="2422"/>
                  </a:lnTo>
                  <a:lnTo>
                    <a:pt x="109590" y="807"/>
                  </a:lnTo>
                  <a:lnTo>
                    <a:pt x="117788" y="0"/>
                  </a:lnTo>
                  <a:lnTo>
                    <a:pt x="126066" y="0"/>
                  </a:lnTo>
                  <a:lnTo>
                    <a:pt x="773205" y="0"/>
                  </a:lnTo>
                  <a:lnTo>
                    <a:pt x="781483" y="0"/>
                  </a:lnTo>
                  <a:lnTo>
                    <a:pt x="789681" y="807"/>
                  </a:lnTo>
                  <a:lnTo>
                    <a:pt x="797800" y="2422"/>
                  </a:lnTo>
                  <a:lnTo>
                    <a:pt x="805918" y="4037"/>
                  </a:lnTo>
                  <a:lnTo>
                    <a:pt x="813801" y="6428"/>
                  </a:lnTo>
                  <a:lnTo>
                    <a:pt x="821449" y="9595"/>
                  </a:lnTo>
                  <a:lnTo>
                    <a:pt x="829096" y="12763"/>
                  </a:lnTo>
                  <a:lnTo>
                    <a:pt x="836361" y="16646"/>
                  </a:lnTo>
                  <a:lnTo>
                    <a:pt x="843244" y="21245"/>
                  </a:lnTo>
                  <a:lnTo>
                    <a:pt x="850127" y="25844"/>
                  </a:lnTo>
                  <a:lnTo>
                    <a:pt x="856495" y="31070"/>
                  </a:lnTo>
                  <a:lnTo>
                    <a:pt x="862348" y="36923"/>
                  </a:lnTo>
                  <a:lnTo>
                    <a:pt x="868201" y="42777"/>
                  </a:lnTo>
                  <a:lnTo>
                    <a:pt x="889675" y="77822"/>
                  </a:lnTo>
                  <a:lnTo>
                    <a:pt x="899271" y="117788"/>
                  </a:lnTo>
                  <a:lnTo>
                    <a:pt x="899272" y="126066"/>
                  </a:lnTo>
                  <a:lnTo>
                    <a:pt x="899271" y="134343"/>
                  </a:lnTo>
                  <a:lnTo>
                    <a:pt x="889675" y="174309"/>
                  </a:lnTo>
                  <a:lnTo>
                    <a:pt x="868201" y="209354"/>
                  </a:lnTo>
                  <a:lnTo>
                    <a:pt x="836361" y="235484"/>
                  </a:lnTo>
                  <a:lnTo>
                    <a:pt x="821449" y="242535"/>
                  </a:lnTo>
                  <a:lnTo>
                    <a:pt x="813801" y="245703"/>
                  </a:lnTo>
                  <a:lnTo>
                    <a:pt x="773205" y="252132"/>
                  </a:lnTo>
                  <a:lnTo>
                    <a:pt x="126066" y="252132"/>
                  </a:lnTo>
                  <a:lnTo>
                    <a:pt x="85470" y="245703"/>
                  </a:lnTo>
                  <a:lnTo>
                    <a:pt x="77822" y="242535"/>
                  </a:lnTo>
                  <a:lnTo>
                    <a:pt x="70175" y="239367"/>
                  </a:lnTo>
                  <a:lnTo>
                    <a:pt x="62910" y="235484"/>
                  </a:lnTo>
                  <a:lnTo>
                    <a:pt x="56027" y="230885"/>
                  </a:lnTo>
                  <a:lnTo>
                    <a:pt x="49144" y="226286"/>
                  </a:lnTo>
                  <a:lnTo>
                    <a:pt x="21245" y="196104"/>
                  </a:lnTo>
                  <a:lnTo>
                    <a:pt x="9596" y="174309"/>
                  </a:lnTo>
                  <a:lnTo>
                    <a:pt x="6428" y="166661"/>
                  </a:lnTo>
                  <a:lnTo>
                    <a:pt x="4037" y="158778"/>
                  </a:lnTo>
                  <a:lnTo>
                    <a:pt x="2422" y="150660"/>
                  </a:lnTo>
                  <a:lnTo>
                    <a:pt x="807" y="142541"/>
                  </a:lnTo>
                  <a:lnTo>
                    <a:pt x="0" y="134343"/>
                  </a:lnTo>
                  <a:lnTo>
                    <a:pt x="0" y="126066"/>
                  </a:lnTo>
                  <a:close/>
                </a:path>
              </a:pathLst>
            </a:custGeom>
            <a:ln w="8404">
              <a:solidFill>
                <a:srgbClr val="0066CC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5" name="object 15" descr=""/>
          <p:cNvGrpSpPr/>
          <p:nvPr/>
        </p:nvGrpSpPr>
        <p:grpSpPr>
          <a:xfrm>
            <a:off x="2370043" y="3849220"/>
            <a:ext cx="790575" cy="260985"/>
            <a:chOff x="2370043" y="3849220"/>
            <a:chExt cx="790575" cy="260985"/>
          </a:xfrm>
        </p:grpSpPr>
        <p:sp>
          <p:nvSpPr>
            <p:cNvPr id="16" name="object 16" descr=""/>
            <p:cNvSpPr/>
            <p:nvPr/>
          </p:nvSpPr>
          <p:spPr>
            <a:xfrm>
              <a:off x="2374245" y="3853422"/>
              <a:ext cx="781685" cy="252729"/>
            </a:xfrm>
            <a:custGeom>
              <a:avLst/>
              <a:gdLst/>
              <a:ahLst/>
              <a:cxnLst/>
              <a:rect l="l" t="t" r="r" b="b"/>
              <a:pathLst>
                <a:path w="781685" h="252729">
                  <a:moveTo>
                    <a:pt x="663821" y="252132"/>
                  </a:moveTo>
                  <a:lnTo>
                    <a:pt x="117788" y="252132"/>
                  </a:lnTo>
                  <a:lnTo>
                    <a:pt x="109590" y="251324"/>
                  </a:lnTo>
                  <a:lnTo>
                    <a:pt x="70175" y="239367"/>
                  </a:lnTo>
                  <a:lnTo>
                    <a:pt x="31070" y="209354"/>
                  </a:lnTo>
                  <a:lnTo>
                    <a:pt x="6428" y="166661"/>
                  </a:lnTo>
                  <a:lnTo>
                    <a:pt x="0" y="134343"/>
                  </a:lnTo>
                  <a:lnTo>
                    <a:pt x="0" y="126066"/>
                  </a:lnTo>
                  <a:lnTo>
                    <a:pt x="0" y="117788"/>
                  </a:lnTo>
                  <a:lnTo>
                    <a:pt x="12763" y="70175"/>
                  </a:lnTo>
                  <a:lnTo>
                    <a:pt x="42777" y="31070"/>
                  </a:lnTo>
                  <a:lnTo>
                    <a:pt x="85470" y="6428"/>
                  </a:lnTo>
                  <a:lnTo>
                    <a:pt x="117788" y="0"/>
                  </a:lnTo>
                  <a:lnTo>
                    <a:pt x="663821" y="0"/>
                  </a:lnTo>
                  <a:lnTo>
                    <a:pt x="711434" y="12763"/>
                  </a:lnTo>
                  <a:lnTo>
                    <a:pt x="750539" y="42777"/>
                  </a:lnTo>
                  <a:lnTo>
                    <a:pt x="775181" y="85470"/>
                  </a:lnTo>
                  <a:lnTo>
                    <a:pt x="781610" y="117788"/>
                  </a:lnTo>
                  <a:lnTo>
                    <a:pt x="781610" y="134343"/>
                  </a:lnTo>
                  <a:lnTo>
                    <a:pt x="768846" y="181956"/>
                  </a:lnTo>
                  <a:lnTo>
                    <a:pt x="738833" y="221061"/>
                  </a:lnTo>
                  <a:lnTo>
                    <a:pt x="696139" y="245703"/>
                  </a:lnTo>
                  <a:lnTo>
                    <a:pt x="672019" y="251324"/>
                  </a:lnTo>
                  <a:lnTo>
                    <a:pt x="663821" y="252132"/>
                  </a:lnTo>
                  <a:close/>
                </a:path>
              </a:pathLst>
            </a:custGeom>
            <a:solidFill>
              <a:srgbClr val="E7F2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 descr=""/>
            <p:cNvSpPr/>
            <p:nvPr/>
          </p:nvSpPr>
          <p:spPr>
            <a:xfrm>
              <a:off x="2374245" y="3853422"/>
              <a:ext cx="781685" cy="252729"/>
            </a:xfrm>
            <a:custGeom>
              <a:avLst/>
              <a:gdLst/>
              <a:ahLst/>
              <a:cxnLst/>
              <a:rect l="l" t="t" r="r" b="b"/>
              <a:pathLst>
                <a:path w="781685" h="252729">
                  <a:moveTo>
                    <a:pt x="0" y="126066"/>
                  </a:moveTo>
                  <a:lnTo>
                    <a:pt x="0" y="117788"/>
                  </a:lnTo>
                  <a:lnTo>
                    <a:pt x="807" y="109590"/>
                  </a:lnTo>
                  <a:lnTo>
                    <a:pt x="2422" y="101471"/>
                  </a:lnTo>
                  <a:lnTo>
                    <a:pt x="4037" y="93353"/>
                  </a:lnTo>
                  <a:lnTo>
                    <a:pt x="6428" y="85470"/>
                  </a:lnTo>
                  <a:lnTo>
                    <a:pt x="9595" y="77822"/>
                  </a:lnTo>
                  <a:lnTo>
                    <a:pt x="12763" y="70175"/>
                  </a:lnTo>
                  <a:lnTo>
                    <a:pt x="16646" y="62909"/>
                  </a:lnTo>
                  <a:lnTo>
                    <a:pt x="21245" y="56027"/>
                  </a:lnTo>
                  <a:lnTo>
                    <a:pt x="25844" y="49144"/>
                  </a:lnTo>
                  <a:lnTo>
                    <a:pt x="31070" y="42777"/>
                  </a:lnTo>
                  <a:lnTo>
                    <a:pt x="36923" y="36923"/>
                  </a:lnTo>
                  <a:lnTo>
                    <a:pt x="42777" y="31070"/>
                  </a:lnTo>
                  <a:lnTo>
                    <a:pt x="49144" y="25844"/>
                  </a:lnTo>
                  <a:lnTo>
                    <a:pt x="56027" y="21245"/>
                  </a:lnTo>
                  <a:lnTo>
                    <a:pt x="62909" y="16646"/>
                  </a:lnTo>
                  <a:lnTo>
                    <a:pt x="70175" y="12763"/>
                  </a:lnTo>
                  <a:lnTo>
                    <a:pt x="77822" y="9595"/>
                  </a:lnTo>
                  <a:lnTo>
                    <a:pt x="85470" y="6428"/>
                  </a:lnTo>
                  <a:lnTo>
                    <a:pt x="93353" y="4037"/>
                  </a:lnTo>
                  <a:lnTo>
                    <a:pt x="101471" y="2422"/>
                  </a:lnTo>
                  <a:lnTo>
                    <a:pt x="109590" y="807"/>
                  </a:lnTo>
                  <a:lnTo>
                    <a:pt x="117788" y="0"/>
                  </a:lnTo>
                  <a:lnTo>
                    <a:pt x="126066" y="0"/>
                  </a:lnTo>
                  <a:lnTo>
                    <a:pt x="655544" y="0"/>
                  </a:lnTo>
                  <a:lnTo>
                    <a:pt x="663821" y="0"/>
                  </a:lnTo>
                  <a:lnTo>
                    <a:pt x="672019" y="807"/>
                  </a:lnTo>
                  <a:lnTo>
                    <a:pt x="680138" y="2422"/>
                  </a:lnTo>
                  <a:lnTo>
                    <a:pt x="688256" y="4037"/>
                  </a:lnTo>
                  <a:lnTo>
                    <a:pt x="696139" y="6428"/>
                  </a:lnTo>
                  <a:lnTo>
                    <a:pt x="703787" y="9595"/>
                  </a:lnTo>
                  <a:lnTo>
                    <a:pt x="711434" y="12763"/>
                  </a:lnTo>
                  <a:lnTo>
                    <a:pt x="718700" y="16646"/>
                  </a:lnTo>
                  <a:lnTo>
                    <a:pt x="725582" y="21245"/>
                  </a:lnTo>
                  <a:lnTo>
                    <a:pt x="732465" y="25844"/>
                  </a:lnTo>
                  <a:lnTo>
                    <a:pt x="760364" y="56027"/>
                  </a:lnTo>
                  <a:lnTo>
                    <a:pt x="772013" y="77822"/>
                  </a:lnTo>
                  <a:lnTo>
                    <a:pt x="775181" y="85470"/>
                  </a:lnTo>
                  <a:lnTo>
                    <a:pt x="781610" y="126066"/>
                  </a:lnTo>
                  <a:lnTo>
                    <a:pt x="781610" y="134343"/>
                  </a:lnTo>
                  <a:lnTo>
                    <a:pt x="772013" y="174309"/>
                  </a:lnTo>
                  <a:lnTo>
                    <a:pt x="768846" y="181956"/>
                  </a:lnTo>
                  <a:lnTo>
                    <a:pt x="744686" y="215208"/>
                  </a:lnTo>
                  <a:lnTo>
                    <a:pt x="711434" y="239367"/>
                  </a:lnTo>
                  <a:lnTo>
                    <a:pt x="703787" y="242535"/>
                  </a:lnTo>
                  <a:lnTo>
                    <a:pt x="696139" y="245703"/>
                  </a:lnTo>
                  <a:lnTo>
                    <a:pt x="655544" y="252132"/>
                  </a:lnTo>
                  <a:lnTo>
                    <a:pt x="126066" y="252132"/>
                  </a:lnTo>
                  <a:lnTo>
                    <a:pt x="85470" y="245703"/>
                  </a:lnTo>
                  <a:lnTo>
                    <a:pt x="77822" y="242535"/>
                  </a:lnTo>
                  <a:lnTo>
                    <a:pt x="70175" y="239367"/>
                  </a:lnTo>
                  <a:lnTo>
                    <a:pt x="62909" y="235484"/>
                  </a:lnTo>
                  <a:lnTo>
                    <a:pt x="56027" y="230885"/>
                  </a:lnTo>
                  <a:lnTo>
                    <a:pt x="49144" y="226286"/>
                  </a:lnTo>
                  <a:lnTo>
                    <a:pt x="21245" y="196104"/>
                  </a:lnTo>
                  <a:lnTo>
                    <a:pt x="16646" y="189221"/>
                  </a:lnTo>
                  <a:lnTo>
                    <a:pt x="12763" y="181956"/>
                  </a:lnTo>
                  <a:lnTo>
                    <a:pt x="9595" y="174309"/>
                  </a:lnTo>
                  <a:lnTo>
                    <a:pt x="6428" y="166661"/>
                  </a:lnTo>
                  <a:lnTo>
                    <a:pt x="4037" y="158778"/>
                  </a:lnTo>
                  <a:lnTo>
                    <a:pt x="2422" y="150660"/>
                  </a:lnTo>
                  <a:lnTo>
                    <a:pt x="807" y="142541"/>
                  </a:lnTo>
                  <a:lnTo>
                    <a:pt x="0" y="134343"/>
                  </a:lnTo>
                  <a:lnTo>
                    <a:pt x="0" y="126066"/>
                  </a:lnTo>
                  <a:close/>
                </a:path>
              </a:pathLst>
            </a:custGeom>
            <a:ln w="8404">
              <a:solidFill>
                <a:srgbClr val="0066CC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8" name="object 18" descr=""/>
          <p:cNvGrpSpPr/>
          <p:nvPr/>
        </p:nvGrpSpPr>
        <p:grpSpPr>
          <a:xfrm>
            <a:off x="3227294" y="3849220"/>
            <a:ext cx="790575" cy="260985"/>
            <a:chOff x="3227294" y="3849220"/>
            <a:chExt cx="790575" cy="260985"/>
          </a:xfrm>
        </p:grpSpPr>
        <p:sp>
          <p:nvSpPr>
            <p:cNvPr id="19" name="object 19" descr=""/>
            <p:cNvSpPr/>
            <p:nvPr/>
          </p:nvSpPr>
          <p:spPr>
            <a:xfrm>
              <a:off x="3231496" y="3853422"/>
              <a:ext cx="781685" cy="252729"/>
            </a:xfrm>
            <a:custGeom>
              <a:avLst/>
              <a:gdLst/>
              <a:ahLst/>
              <a:cxnLst/>
              <a:rect l="l" t="t" r="r" b="b"/>
              <a:pathLst>
                <a:path w="781685" h="252729">
                  <a:moveTo>
                    <a:pt x="663821" y="252132"/>
                  </a:moveTo>
                  <a:lnTo>
                    <a:pt x="117788" y="252132"/>
                  </a:lnTo>
                  <a:lnTo>
                    <a:pt x="109590" y="251324"/>
                  </a:lnTo>
                  <a:lnTo>
                    <a:pt x="70174" y="239367"/>
                  </a:lnTo>
                  <a:lnTo>
                    <a:pt x="31070" y="209354"/>
                  </a:lnTo>
                  <a:lnTo>
                    <a:pt x="6427" y="166661"/>
                  </a:lnTo>
                  <a:lnTo>
                    <a:pt x="0" y="134343"/>
                  </a:lnTo>
                  <a:lnTo>
                    <a:pt x="0" y="126066"/>
                  </a:lnTo>
                  <a:lnTo>
                    <a:pt x="0" y="117788"/>
                  </a:lnTo>
                  <a:lnTo>
                    <a:pt x="12763" y="70175"/>
                  </a:lnTo>
                  <a:lnTo>
                    <a:pt x="42776" y="31070"/>
                  </a:lnTo>
                  <a:lnTo>
                    <a:pt x="85469" y="6428"/>
                  </a:lnTo>
                  <a:lnTo>
                    <a:pt x="117788" y="0"/>
                  </a:lnTo>
                  <a:lnTo>
                    <a:pt x="663821" y="0"/>
                  </a:lnTo>
                  <a:lnTo>
                    <a:pt x="711434" y="12763"/>
                  </a:lnTo>
                  <a:lnTo>
                    <a:pt x="750539" y="42777"/>
                  </a:lnTo>
                  <a:lnTo>
                    <a:pt x="775181" y="85470"/>
                  </a:lnTo>
                  <a:lnTo>
                    <a:pt x="781610" y="117788"/>
                  </a:lnTo>
                  <a:lnTo>
                    <a:pt x="781610" y="134343"/>
                  </a:lnTo>
                  <a:lnTo>
                    <a:pt x="768845" y="181956"/>
                  </a:lnTo>
                  <a:lnTo>
                    <a:pt x="738832" y="221061"/>
                  </a:lnTo>
                  <a:lnTo>
                    <a:pt x="696139" y="245703"/>
                  </a:lnTo>
                  <a:lnTo>
                    <a:pt x="672019" y="251324"/>
                  </a:lnTo>
                  <a:lnTo>
                    <a:pt x="663821" y="252132"/>
                  </a:lnTo>
                  <a:close/>
                </a:path>
              </a:pathLst>
            </a:custGeom>
            <a:solidFill>
              <a:srgbClr val="E7F2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 descr=""/>
            <p:cNvSpPr/>
            <p:nvPr/>
          </p:nvSpPr>
          <p:spPr>
            <a:xfrm>
              <a:off x="3231496" y="3853422"/>
              <a:ext cx="781685" cy="252729"/>
            </a:xfrm>
            <a:custGeom>
              <a:avLst/>
              <a:gdLst/>
              <a:ahLst/>
              <a:cxnLst/>
              <a:rect l="l" t="t" r="r" b="b"/>
              <a:pathLst>
                <a:path w="781685" h="252729">
                  <a:moveTo>
                    <a:pt x="0" y="126066"/>
                  </a:moveTo>
                  <a:lnTo>
                    <a:pt x="0" y="117788"/>
                  </a:lnTo>
                  <a:lnTo>
                    <a:pt x="807" y="109590"/>
                  </a:lnTo>
                  <a:lnTo>
                    <a:pt x="12763" y="70175"/>
                  </a:lnTo>
                  <a:lnTo>
                    <a:pt x="36923" y="36923"/>
                  </a:lnTo>
                  <a:lnTo>
                    <a:pt x="70174" y="12763"/>
                  </a:lnTo>
                  <a:lnTo>
                    <a:pt x="77822" y="9595"/>
                  </a:lnTo>
                  <a:lnTo>
                    <a:pt x="85469" y="6428"/>
                  </a:lnTo>
                  <a:lnTo>
                    <a:pt x="93352" y="4037"/>
                  </a:lnTo>
                  <a:lnTo>
                    <a:pt x="101471" y="2422"/>
                  </a:lnTo>
                  <a:lnTo>
                    <a:pt x="109590" y="807"/>
                  </a:lnTo>
                  <a:lnTo>
                    <a:pt x="117788" y="0"/>
                  </a:lnTo>
                  <a:lnTo>
                    <a:pt x="126066" y="0"/>
                  </a:lnTo>
                  <a:lnTo>
                    <a:pt x="655544" y="0"/>
                  </a:lnTo>
                  <a:lnTo>
                    <a:pt x="663821" y="0"/>
                  </a:lnTo>
                  <a:lnTo>
                    <a:pt x="672019" y="807"/>
                  </a:lnTo>
                  <a:lnTo>
                    <a:pt x="680138" y="2422"/>
                  </a:lnTo>
                  <a:lnTo>
                    <a:pt x="688256" y="4037"/>
                  </a:lnTo>
                  <a:lnTo>
                    <a:pt x="696139" y="6428"/>
                  </a:lnTo>
                  <a:lnTo>
                    <a:pt x="703787" y="9595"/>
                  </a:lnTo>
                  <a:lnTo>
                    <a:pt x="711434" y="12763"/>
                  </a:lnTo>
                  <a:lnTo>
                    <a:pt x="718699" y="16646"/>
                  </a:lnTo>
                  <a:lnTo>
                    <a:pt x="725582" y="21245"/>
                  </a:lnTo>
                  <a:lnTo>
                    <a:pt x="732464" y="25844"/>
                  </a:lnTo>
                  <a:lnTo>
                    <a:pt x="738832" y="31070"/>
                  </a:lnTo>
                  <a:lnTo>
                    <a:pt x="744686" y="36923"/>
                  </a:lnTo>
                  <a:lnTo>
                    <a:pt x="750539" y="42777"/>
                  </a:lnTo>
                  <a:lnTo>
                    <a:pt x="755765" y="49144"/>
                  </a:lnTo>
                  <a:lnTo>
                    <a:pt x="760363" y="56027"/>
                  </a:lnTo>
                  <a:lnTo>
                    <a:pt x="764962" y="62909"/>
                  </a:lnTo>
                  <a:lnTo>
                    <a:pt x="768845" y="70175"/>
                  </a:lnTo>
                  <a:lnTo>
                    <a:pt x="772013" y="77822"/>
                  </a:lnTo>
                  <a:lnTo>
                    <a:pt x="775181" y="85470"/>
                  </a:lnTo>
                  <a:lnTo>
                    <a:pt x="777572" y="93353"/>
                  </a:lnTo>
                  <a:lnTo>
                    <a:pt x="779187" y="101471"/>
                  </a:lnTo>
                  <a:lnTo>
                    <a:pt x="780802" y="109590"/>
                  </a:lnTo>
                  <a:lnTo>
                    <a:pt x="781610" y="117788"/>
                  </a:lnTo>
                  <a:lnTo>
                    <a:pt x="781610" y="126066"/>
                  </a:lnTo>
                  <a:lnTo>
                    <a:pt x="781610" y="134343"/>
                  </a:lnTo>
                  <a:lnTo>
                    <a:pt x="772013" y="174309"/>
                  </a:lnTo>
                  <a:lnTo>
                    <a:pt x="768845" y="181956"/>
                  </a:lnTo>
                  <a:lnTo>
                    <a:pt x="744686" y="215208"/>
                  </a:lnTo>
                  <a:lnTo>
                    <a:pt x="711434" y="239367"/>
                  </a:lnTo>
                  <a:lnTo>
                    <a:pt x="703786" y="242535"/>
                  </a:lnTo>
                  <a:lnTo>
                    <a:pt x="696139" y="245703"/>
                  </a:lnTo>
                  <a:lnTo>
                    <a:pt x="655544" y="252132"/>
                  </a:lnTo>
                  <a:lnTo>
                    <a:pt x="126066" y="252132"/>
                  </a:lnTo>
                  <a:lnTo>
                    <a:pt x="85469" y="245703"/>
                  </a:lnTo>
                  <a:lnTo>
                    <a:pt x="77822" y="242535"/>
                  </a:lnTo>
                  <a:lnTo>
                    <a:pt x="70174" y="239367"/>
                  </a:lnTo>
                  <a:lnTo>
                    <a:pt x="36923" y="215208"/>
                  </a:lnTo>
                  <a:lnTo>
                    <a:pt x="21245" y="196104"/>
                  </a:lnTo>
                  <a:lnTo>
                    <a:pt x="16646" y="189221"/>
                  </a:lnTo>
                  <a:lnTo>
                    <a:pt x="2421" y="150660"/>
                  </a:lnTo>
                  <a:lnTo>
                    <a:pt x="0" y="134343"/>
                  </a:lnTo>
                  <a:lnTo>
                    <a:pt x="0" y="126066"/>
                  </a:lnTo>
                  <a:close/>
                </a:path>
              </a:pathLst>
            </a:custGeom>
            <a:ln w="8404">
              <a:solidFill>
                <a:srgbClr val="0066CC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1" name="object 21" descr=""/>
          <p:cNvSpPr txBox="1"/>
          <p:nvPr/>
        </p:nvSpPr>
        <p:spPr>
          <a:xfrm>
            <a:off x="525182" y="1293233"/>
            <a:ext cx="3397250" cy="2771775"/>
          </a:xfrm>
          <a:prstGeom prst="rect">
            <a:avLst/>
          </a:prstGeom>
        </p:spPr>
        <p:txBody>
          <a:bodyPr wrap="square" lIns="0" tIns="68580" rIns="0" bIns="0" rtlCol="0" vert="horz">
            <a:spAutoFit/>
          </a:bodyPr>
          <a:lstStyle/>
          <a:p>
            <a:pPr marL="146685">
              <a:lnSpc>
                <a:spcPct val="100000"/>
              </a:lnSpc>
              <a:spcBef>
                <a:spcPts val="540"/>
              </a:spcBef>
            </a:pPr>
            <a:r>
              <a:rPr dirty="0" sz="2050" spc="-10" b="1">
                <a:solidFill>
                  <a:srgbClr val="0066CC"/>
                </a:solidFill>
                <a:latin typeface="Noto Sans JP"/>
                <a:cs typeface="Noto Sans JP"/>
              </a:rPr>
              <a:t>2.4GHz</a:t>
            </a:r>
            <a:endParaRPr sz="2050">
              <a:latin typeface="Noto Sans JP"/>
              <a:cs typeface="Noto Sans JP"/>
            </a:endParaRPr>
          </a:p>
          <a:p>
            <a:pPr marL="146685">
              <a:lnSpc>
                <a:spcPct val="100000"/>
              </a:lnSpc>
              <a:spcBef>
                <a:spcPts val="240"/>
              </a:spcBef>
            </a:pPr>
            <a:r>
              <a:rPr dirty="0" sz="1150" spc="-65" b="0">
                <a:solidFill>
                  <a:srgbClr val="333333"/>
                </a:solidFill>
                <a:latin typeface="Noto Sans JP Medium"/>
                <a:cs typeface="Noto Sans JP Medium"/>
              </a:rPr>
              <a:t>NRF24L01</a:t>
            </a:r>
            <a:r>
              <a:rPr dirty="0" sz="1150" spc="65" b="0">
                <a:solidFill>
                  <a:srgbClr val="333333"/>
                </a:solidFill>
                <a:latin typeface="Noto Sans JP Medium"/>
                <a:cs typeface="Noto Sans JP Medi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무선통신</a:t>
            </a:r>
            <a:r>
              <a:rPr dirty="0" sz="1200" spc="-7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5">
                <a:solidFill>
                  <a:srgbClr val="333333"/>
                </a:solidFill>
                <a:latin typeface="Dotum"/>
                <a:cs typeface="Dotum"/>
              </a:rPr>
              <a:t>모듈</a:t>
            </a:r>
            <a:endParaRPr sz="120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325"/>
              </a:spcBef>
            </a:pPr>
            <a:endParaRPr sz="1050">
              <a:latin typeface="Dotum"/>
              <a:cs typeface="Dotum"/>
            </a:endParaRPr>
          </a:p>
          <a:p>
            <a:pPr marL="12700">
              <a:lnSpc>
                <a:spcPct val="100000"/>
              </a:lnSpc>
            </a:pP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메인시스템과</a:t>
            </a:r>
            <a:r>
              <a:rPr dirty="0" sz="1050" spc="-8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로봇</a:t>
            </a:r>
            <a:r>
              <a:rPr dirty="0" sz="1050" spc="-8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간</a:t>
            </a:r>
            <a:r>
              <a:rPr dirty="0" sz="1050" spc="-8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저전력</a:t>
            </a:r>
            <a:r>
              <a:rPr dirty="0" sz="1050" spc="-7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고효율</a:t>
            </a:r>
            <a:r>
              <a:rPr dirty="0" sz="1050" spc="-8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25">
                <a:solidFill>
                  <a:srgbClr val="4A5462"/>
                </a:solidFill>
                <a:latin typeface="Dotum"/>
                <a:cs typeface="Dotum"/>
              </a:rPr>
              <a:t>통신</a:t>
            </a:r>
            <a:endParaRPr sz="105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900">
              <a:latin typeface="Dotum"/>
              <a:cs typeface="Dotum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무선통신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핵심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특징</a:t>
            </a:r>
            <a:endParaRPr sz="1350">
              <a:latin typeface="Dotum"/>
              <a:cs typeface="Dotum"/>
            </a:endParaRPr>
          </a:p>
          <a:p>
            <a:pPr marL="213995" marR="375285">
              <a:lnSpc>
                <a:spcPct val="147100"/>
              </a:lnSpc>
              <a:spcBef>
                <a:spcPts val="35"/>
              </a:spcBef>
            </a:pP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저전력</a:t>
            </a:r>
            <a:r>
              <a:rPr dirty="0" sz="1200" spc="-9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소모</a:t>
            </a:r>
            <a:r>
              <a:rPr dirty="0" sz="1200" spc="-9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150">
                <a:solidFill>
                  <a:srgbClr val="333333"/>
                </a:solidFill>
                <a:latin typeface="Century Gothic"/>
                <a:cs typeface="Century Gothic"/>
              </a:rPr>
              <a:t>-</a:t>
            </a:r>
            <a:r>
              <a:rPr dirty="0" sz="1150" spc="-10">
                <a:solidFill>
                  <a:srgbClr val="333333"/>
                </a:solidFill>
                <a:latin typeface="Century Gothic"/>
                <a:cs typeface="Century Gothic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배터리로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구동되는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로봇에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5">
                <a:solidFill>
                  <a:srgbClr val="333333"/>
                </a:solidFill>
                <a:latin typeface="Dotum"/>
                <a:cs typeface="Dotum"/>
              </a:rPr>
              <a:t>최적화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안정적</a:t>
            </a:r>
            <a:r>
              <a:rPr dirty="0" sz="1200" spc="-9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통신</a:t>
            </a:r>
            <a:r>
              <a:rPr dirty="0" sz="1200" spc="-9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150">
                <a:solidFill>
                  <a:srgbClr val="333333"/>
                </a:solidFill>
                <a:latin typeface="Century Gothic"/>
                <a:cs typeface="Century Gothic"/>
              </a:rPr>
              <a:t>-</a:t>
            </a:r>
            <a:r>
              <a:rPr dirty="0" sz="1150" spc="-10">
                <a:solidFill>
                  <a:srgbClr val="333333"/>
                </a:solidFill>
                <a:latin typeface="Century Gothic"/>
                <a:cs typeface="Century Gothic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최대</a:t>
            </a:r>
            <a:r>
              <a:rPr dirty="0" sz="1200" spc="-9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75">
                <a:solidFill>
                  <a:srgbClr val="333333"/>
                </a:solidFill>
                <a:latin typeface="Century Gothic"/>
                <a:cs typeface="Century Gothic"/>
              </a:rPr>
              <a:t>100m</a:t>
            </a:r>
            <a:r>
              <a:rPr dirty="0" sz="1150" spc="-10">
                <a:solidFill>
                  <a:srgbClr val="333333"/>
                </a:solidFill>
                <a:latin typeface="Century Gothic"/>
                <a:cs typeface="Century Gothic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거리까지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실내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통신</a:t>
            </a:r>
            <a:r>
              <a:rPr dirty="0" sz="1200" spc="-9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04">
                <a:solidFill>
                  <a:srgbClr val="333333"/>
                </a:solidFill>
                <a:latin typeface="Dotum"/>
                <a:cs typeface="Dotum"/>
              </a:rPr>
              <a:t>지원</a:t>
            </a:r>
            <a:r>
              <a:rPr dirty="0" sz="1200" spc="5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다중채널</a:t>
            </a:r>
            <a:r>
              <a:rPr dirty="0" sz="1200" spc="-9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지원</a:t>
            </a:r>
            <a:r>
              <a:rPr dirty="0" sz="1200" spc="-9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150">
                <a:solidFill>
                  <a:srgbClr val="333333"/>
                </a:solidFill>
                <a:latin typeface="Century Gothic"/>
                <a:cs typeface="Century Gothic"/>
              </a:rPr>
              <a:t>-</a:t>
            </a:r>
            <a:r>
              <a:rPr dirty="0" sz="1150" spc="-5">
                <a:solidFill>
                  <a:srgbClr val="333333"/>
                </a:solidFill>
                <a:latin typeface="Century Gothic"/>
                <a:cs typeface="Century Gothic"/>
              </a:rPr>
              <a:t> </a:t>
            </a:r>
            <a:r>
              <a:rPr dirty="0" sz="1150" spc="-110">
                <a:solidFill>
                  <a:srgbClr val="333333"/>
                </a:solidFill>
                <a:latin typeface="Century Gothic"/>
                <a:cs typeface="Century Gothic"/>
              </a:rPr>
              <a:t>125</a:t>
            </a:r>
            <a:r>
              <a:rPr dirty="0" sz="1200" spc="-110">
                <a:solidFill>
                  <a:srgbClr val="333333"/>
                </a:solidFill>
                <a:latin typeface="Dotum"/>
                <a:cs typeface="Dotum"/>
              </a:rPr>
              <a:t>개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채널로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간섭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5">
                <a:solidFill>
                  <a:srgbClr val="333333"/>
                </a:solidFill>
                <a:latin typeface="Dotum"/>
                <a:cs typeface="Dotum"/>
              </a:rPr>
              <a:t>최소화</a:t>
            </a:r>
            <a:endParaRPr sz="1200">
              <a:latin typeface="Dotum"/>
              <a:cs typeface="Dotum"/>
            </a:endParaRPr>
          </a:p>
          <a:p>
            <a:pPr marL="213995">
              <a:lnSpc>
                <a:spcPct val="100000"/>
              </a:lnSpc>
              <a:spcBef>
                <a:spcPts val="675"/>
              </a:spcBef>
            </a:pP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양방향</a:t>
            </a:r>
            <a:r>
              <a:rPr dirty="0" sz="1200" spc="-9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데이터</a:t>
            </a:r>
            <a:r>
              <a:rPr dirty="0" sz="1200" spc="-9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전송</a:t>
            </a:r>
            <a:r>
              <a:rPr dirty="0" sz="1200" spc="-9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150">
                <a:solidFill>
                  <a:srgbClr val="333333"/>
                </a:solidFill>
                <a:latin typeface="Century Gothic"/>
                <a:cs typeface="Century Gothic"/>
              </a:rPr>
              <a:t>-</a:t>
            </a:r>
            <a:r>
              <a:rPr dirty="0" sz="1150" spc="-15">
                <a:solidFill>
                  <a:srgbClr val="333333"/>
                </a:solidFill>
                <a:latin typeface="Century Gothic"/>
                <a:cs typeface="Century Gothic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명령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200" spc="-9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상태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정보</a:t>
            </a:r>
            <a:r>
              <a:rPr dirty="0" sz="1200" spc="-9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실시간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5">
                <a:solidFill>
                  <a:srgbClr val="333333"/>
                </a:solidFill>
                <a:latin typeface="Dotum"/>
                <a:cs typeface="Dotum"/>
              </a:rPr>
              <a:t>교환</a:t>
            </a:r>
            <a:endParaRPr sz="120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125"/>
              </a:spcBef>
            </a:pPr>
            <a:endParaRPr sz="1050">
              <a:latin typeface="Dotum"/>
              <a:cs typeface="Dotum"/>
            </a:endParaRPr>
          </a:p>
          <a:p>
            <a:pPr marL="121920">
              <a:lnSpc>
                <a:spcPct val="100000"/>
              </a:lnSpc>
              <a:tabLst>
                <a:tab pos="981710" algn="l"/>
                <a:tab pos="1950085" algn="l"/>
                <a:tab pos="2809875" algn="l"/>
              </a:tabLst>
            </a:pPr>
            <a:r>
              <a:rPr dirty="0" sz="1050" spc="-204">
                <a:solidFill>
                  <a:srgbClr val="0066CC"/>
                </a:solidFill>
                <a:latin typeface="Dotum"/>
                <a:cs typeface="Dotum"/>
              </a:rPr>
              <a:t>저전력</a:t>
            </a:r>
            <a:r>
              <a:rPr dirty="0" sz="1050" spc="-8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050" spc="-25">
                <a:solidFill>
                  <a:srgbClr val="0066CC"/>
                </a:solidFill>
                <a:latin typeface="Dotum"/>
                <a:cs typeface="Dotum"/>
              </a:rPr>
              <a:t>설계</a:t>
            </a:r>
            <a:r>
              <a:rPr dirty="0" sz="1050">
                <a:solidFill>
                  <a:srgbClr val="0066CC"/>
                </a:solidFill>
                <a:latin typeface="Dotum"/>
                <a:cs typeface="Dotum"/>
              </a:rPr>
              <a:t>	</a:t>
            </a:r>
            <a:r>
              <a:rPr dirty="0" sz="1050" spc="-204">
                <a:solidFill>
                  <a:srgbClr val="0066CC"/>
                </a:solidFill>
                <a:latin typeface="Dotum"/>
                <a:cs typeface="Dotum"/>
              </a:rPr>
              <a:t>데이터</a:t>
            </a:r>
            <a:r>
              <a:rPr dirty="0" sz="1050" spc="-8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050" spc="-25">
                <a:solidFill>
                  <a:srgbClr val="0066CC"/>
                </a:solidFill>
                <a:latin typeface="Dotum"/>
                <a:cs typeface="Dotum"/>
              </a:rPr>
              <a:t>암호화</a:t>
            </a:r>
            <a:r>
              <a:rPr dirty="0" sz="1050">
                <a:solidFill>
                  <a:srgbClr val="0066CC"/>
                </a:solidFill>
                <a:latin typeface="Dotum"/>
                <a:cs typeface="Dotum"/>
              </a:rPr>
              <a:t>	</a:t>
            </a:r>
            <a:r>
              <a:rPr dirty="0" sz="1050" spc="-204">
                <a:solidFill>
                  <a:srgbClr val="0066CC"/>
                </a:solidFill>
                <a:latin typeface="Dotum"/>
                <a:cs typeface="Dotum"/>
              </a:rPr>
              <a:t>빠른</a:t>
            </a:r>
            <a:r>
              <a:rPr dirty="0" sz="1050" spc="-8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050" spc="-25">
                <a:solidFill>
                  <a:srgbClr val="0066CC"/>
                </a:solidFill>
                <a:latin typeface="Dotum"/>
                <a:cs typeface="Dotum"/>
              </a:rPr>
              <a:t>응답성</a:t>
            </a:r>
            <a:r>
              <a:rPr dirty="0" sz="1050">
                <a:solidFill>
                  <a:srgbClr val="0066CC"/>
                </a:solidFill>
                <a:latin typeface="Dotum"/>
                <a:cs typeface="Dotum"/>
              </a:rPr>
              <a:t>	</a:t>
            </a:r>
            <a:r>
              <a:rPr dirty="0" sz="1050" spc="-204">
                <a:solidFill>
                  <a:srgbClr val="0066CC"/>
                </a:solidFill>
                <a:latin typeface="Dotum"/>
                <a:cs typeface="Dotum"/>
              </a:rPr>
              <a:t>소형</a:t>
            </a:r>
            <a:r>
              <a:rPr dirty="0" sz="1050" spc="-8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050" spc="-185">
                <a:solidFill>
                  <a:srgbClr val="0066CC"/>
                </a:solidFill>
                <a:latin typeface="Dotum"/>
                <a:cs typeface="Dotum"/>
              </a:rPr>
              <a:t>폼팩터</a:t>
            </a:r>
            <a:endParaRPr sz="1050">
              <a:latin typeface="Dotum"/>
              <a:cs typeface="Dotum"/>
            </a:endParaRPr>
          </a:p>
        </p:txBody>
      </p:sp>
      <p:grpSp>
        <p:nvGrpSpPr>
          <p:cNvPr id="22" name="object 22" descr=""/>
          <p:cNvGrpSpPr/>
          <p:nvPr/>
        </p:nvGrpSpPr>
        <p:grpSpPr>
          <a:xfrm>
            <a:off x="5378822" y="1243852"/>
            <a:ext cx="4841240" cy="5076825"/>
            <a:chOff x="5378822" y="1243852"/>
            <a:chExt cx="4841240" cy="5076825"/>
          </a:xfrm>
        </p:grpSpPr>
        <p:sp>
          <p:nvSpPr>
            <p:cNvPr id="23" name="object 23" descr=""/>
            <p:cNvSpPr/>
            <p:nvPr/>
          </p:nvSpPr>
          <p:spPr>
            <a:xfrm>
              <a:off x="5378822" y="1243852"/>
              <a:ext cx="4841240" cy="5076825"/>
            </a:xfrm>
            <a:custGeom>
              <a:avLst/>
              <a:gdLst/>
              <a:ahLst/>
              <a:cxnLst/>
              <a:rect l="l" t="t" r="r" b="b"/>
              <a:pathLst>
                <a:path w="4841240" h="5076825">
                  <a:moveTo>
                    <a:pt x="4746710" y="5076264"/>
                  </a:moveTo>
                  <a:lnTo>
                    <a:pt x="94231" y="5076264"/>
                  </a:lnTo>
                  <a:lnTo>
                    <a:pt x="87672" y="5075618"/>
                  </a:lnTo>
                  <a:lnTo>
                    <a:pt x="50327" y="5062945"/>
                  </a:lnTo>
                  <a:lnTo>
                    <a:pt x="20676" y="5036947"/>
                  </a:lnTo>
                  <a:lnTo>
                    <a:pt x="3229" y="5001581"/>
                  </a:lnTo>
                  <a:lnTo>
                    <a:pt x="0" y="4982033"/>
                  </a:lnTo>
                  <a:lnTo>
                    <a:pt x="0" y="4975411"/>
                  </a:lnTo>
                  <a:lnTo>
                    <a:pt x="0" y="94230"/>
                  </a:lnTo>
                  <a:lnTo>
                    <a:pt x="10211" y="56139"/>
                  </a:lnTo>
                  <a:lnTo>
                    <a:pt x="34221" y="24856"/>
                  </a:lnTo>
                  <a:lnTo>
                    <a:pt x="68376" y="5142"/>
                  </a:lnTo>
                  <a:lnTo>
                    <a:pt x="94231" y="0"/>
                  </a:lnTo>
                  <a:lnTo>
                    <a:pt x="4746710" y="0"/>
                  </a:lnTo>
                  <a:lnTo>
                    <a:pt x="4784799" y="10211"/>
                  </a:lnTo>
                  <a:lnTo>
                    <a:pt x="4816083" y="34221"/>
                  </a:lnTo>
                  <a:lnTo>
                    <a:pt x="4835797" y="68375"/>
                  </a:lnTo>
                  <a:lnTo>
                    <a:pt x="4840940" y="94230"/>
                  </a:lnTo>
                  <a:lnTo>
                    <a:pt x="4840940" y="4982033"/>
                  </a:lnTo>
                  <a:lnTo>
                    <a:pt x="4830728" y="5020123"/>
                  </a:lnTo>
                  <a:lnTo>
                    <a:pt x="4806718" y="5051407"/>
                  </a:lnTo>
                  <a:lnTo>
                    <a:pt x="4772564" y="5071121"/>
                  </a:lnTo>
                  <a:lnTo>
                    <a:pt x="4753268" y="5075618"/>
                  </a:lnTo>
                  <a:lnTo>
                    <a:pt x="4746710" y="5076264"/>
                  </a:lnTo>
                  <a:close/>
                </a:path>
              </a:pathLst>
            </a:custGeom>
            <a:solidFill>
              <a:srgbClr val="F9FAFA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4" name="object 24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513293" y="1378323"/>
              <a:ext cx="4571999" cy="4571999"/>
            </a:xfrm>
            <a:prstGeom prst="rect">
              <a:avLst/>
            </a:prstGeom>
          </p:spPr>
        </p:pic>
      </p:grpSp>
      <p:sp>
        <p:nvSpPr>
          <p:cNvPr id="25" name="object 25" descr=""/>
          <p:cNvSpPr txBox="1"/>
          <p:nvPr/>
        </p:nvSpPr>
        <p:spPr>
          <a:xfrm>
            <a:off x="6742083" y="6006371"/>
            <a:ext cx="2114550" cy="1854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000" spc="-45">
                <a:solidFill>
                  <a:srgbClr val="6A7280"/>
                </a:solidFill>
                <a:latin typeface="Noto Sans JP"/>
                <a:cs typeface="Noto Sans JP"/>
              </a:rPr>
              <a:t>NRF24L01</a:t>
            </a:r>
            <a:r>
              <a:rPr dirty="0" sz="1000" spc="45">
                <a:solidFill>
                  <a:srgbClr val="6A7280"/>
                </a:solidFill>
                <a:latin typeface="Noto Sans JP"/>
                <a:cs typeface="Noto Sans JP"/>
              </a:rPr>
              <a:t> </a:t>
            </a:r>
            <a:r>
              <a:rPr dirty="0" sz="1050" spc="-204">
                <a:solidFill>
                  <a:srgbClr val="6A7280"/>
                </a:solidFill>
                <a:latin typeface="Dotum"/>
                <a:cs typeface="Dotum"/>
              </a:rPr>
              <a:t>기반</a:t>
            </a:r>
            <a:r>
              <a:rPr dirty="0" sz="1050" spc="-8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6A7280"/>
                </a:solidFill>
                <a:latin typeface="Dotum"/>
                <a:cs typeface="Dotum"/>
              </a:rPr>
              <a:t>무선통신</a:t>
            </a:r>
            <a:r>
              <a:rPr dirty="0" sz="1050" spc="-8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6A7280"/>
                </a:solidFill>
                <a:latin typeface="Dotum"/>
                <a:cs typeface="Dotum"/>
              </a:rPr>
              <a:t>네트워크</a:t>
            </a:r>
            <a:r>
              <a:rPr dirty="0" sz="1050" spc="-8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050" spc="-160">
                <a:solidFill>
                  <a:srgbClr val="6A7280"/>
                </a:solidFill>
                <a:latin typeface="Dotum"/>
                <a:cs typeface="Dotum"/>
              </a:rPr>
              <a:t>구성도</a:t>
            </a:r>
            <a:endParaRPr sz="1050">
              <a:latin typeface="Dotum"/>
              <a:cs typeface="Dotum"/>
            </a:endParaRPr>
          </a:p>
        </p:txBody>
      </p:sp>
      <p:sp>
        <p:nvSpPr>
          <p:cNvPr id="26" name="object 26" descr=""/>
          <p:cNvSpPr txBox="1"/>
          <p:nvPr/>
        </p:nvSpPr>
        <p:spPr>
          <a:xfrm>
            <a:off x="8910552" y="6439198"/>
            <a:ext cx="1322070" cy="14351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125"/>
              </a:lnSpc>
            </a:pPr>
            <a:r>
              <a:rPr dirty="0" sz="1000" spc="-40">
                <a:solidFill>
                  <a:srgbClr val="9CA2AF"/>
                </a:solidFill>
                <a:latin typeface="Noto Sans JP"/>
                <a:cs typeface="Noto Sans JP"/>
              </a:rPr>
              <a:t>NLP</a:t>
            </a:r>
            <a:r>
              <a:rPr dirty="0" sz="1000" spc="25">
                <a:solidFill>
                  <a:srgbClr val="9CA2AF"/>
                </a:solidFill>
                <a:latin typeface="Noto Sans JP"/>
                <a:cs typeface="Noto Sans JP"/>
              </a:rPr>
              <a:t> </a:t>
            </a:r>
            <a:r>
              <a:rPr dirty="0" sz="1050" spc="-204">
                <a:solidFill>
                  <a:srgbClr val="9CA2AF"/>
                </a:solidFill>
                <a:latin typeface="Dotum"/>
                <a:cs typeface="Dotum"/>
              </a:rPr>
              <a:t>기반</a:t>
            </a:r>
            <a:r>
              <a:rPr dirty="0" sz="1050" spc="-95">
                <a:solidFill>
                  <a:srgbClr val="9CA2AF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9CA2AF"/>
                </a:solidFill>
                <a:latin typeface="Dotum"/>
                <a:cs typeface="Dotum"/>
              </a:rPr>
              <a:t>반려로봇</a:t>
            </a:r>
            <a:r>
              <a:rPr dirty="0" sz="1050" spc="-95">
                <a:solidFill>
                  <a:srgbClr val="9CA2AF"/>
                </a:solidFill>
                <a:latin typeface="Dotum"/>
                <a:cs typeface="Dotum"/>
              </a:rPr>
              <a:t> </a:t>
            </a:r>
            <a:r>
              <a:rPr dirty="0" sz="1050" spc="-175">
                <a:solidFill>
                  <a:srgbClr val="9CA2AF"/>
                </a:solidFill>
                <a:latin typeface="Dotum"/>
                <a:cs typeface="Dotum"/>
              </a:rPr>
              <a:t>시스템</a:t>
            </a:r>
            <a:endParaRPr sz="1050">
              <a:latin typeface="Dotum"/>
              <a:cs typeface="Dot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37882" y="941294"/>
            <a:ext cx="672465" cy="33655"/>
          </a:xfrm>
          <a:custGeom>
            <a:avLst/>
            <a:gdLst/>
            <a:ahLst/>
            <a:cxnLst/>
            <a:rect l="l" t="t" r="r" b="b"/>
            <a:pathLst>
              <a:path w="672465" h="33655">
                <a:moveTo>
                  <a:pt x="672352" y="33617"/>
                </a:moveTo>
                <a:lnTo>
                  <a:pt x="0" y="33617"/>
                </a:lnTo>
                <a:lnTo>
                  <a:pt x="0" y="0"/>
                </a:lnTo>
                <a:lnTo>
                  <a:pt x="672352" y="0"/>
                </a:lnTo>
                <a:lnTo>
                  <a:pt x="672352" y="33617"/>
                </a:lnTo>
                <a:close/>
              </a:path>
            </a:pathLst>
          </a:custGeom>
          <a:solidFill>
            <a:srgbClr val="2562E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2700" spc="-515"/>
              <a:t>필요</a:t>
            </a:r>
            <a:r>
              <a:rPr dirty="0" sz="2700" spc="-285"/>
              <a:t> </a:t>
            </a:r>
            <a:r>
              <a:rPr dirty="0" sz="2700" spc="-515"/>
              <a:t>기술</a:t>
            </a:r>
            <a:r>
              <a:rPr dirty="0" sz="2700" spc="-285"/>
              <a:t> </a:t>
            </a:r>
            <a:r>
              <a:rPr dirty="0" sz="2650" spc="-50">
                <a:latin typeface="Noto Sans JP"/>
                <a:cs typeface="Noto Sans JP"/>
              </a:rPr>
              <a:t>3:</a:t>
            </a:r>
            <a:r>
              <a:rPr dirty="0" sz="2650" spc="-60">
                <a:latin typeface="Noto Sans JP"/>
                <a:cs typeface="Noto Sans JP"/>
              </a:rPr>
              <a:t> </a:t>
            </a:r>
            <a:r>
              <a:rPr dirty="0" sz="2650" spc="-220">
                <a:latin typeface="Noto Sans JP"/>
                <a:cs typeface="Noto Sans JP"/>
              </a:rPr>
              <a:t>IoT</a:t>
            </a:r>
            <a:r>
              <a:rPr dirty="0" sz="2650" spc="65">
                <a:latin typeface="Noto Sans JP"/>
                <a:cs typeface="Noto Sans JP"/>
              </a:rPr>
              <a:t> </a:t>
            </a:r>
            <a:r>
              <a:rPr dirty="0" sz="2700" spc="-515"/>
              <a:t>기기</a:t>
            </a:r>
            <a:r>
              <a:rPr dirty="0" sz="2700" spc="-285"/>
              <a:t> </a:t>
            </a:r>
            <a:r>
              <a:rPr dirty="0" sz="2700" spc="-540"/>
              <a:t>제어</a:t>
            </a:r>
            <a:endParaRPr sz="2700">
              <a:latin typeface="Noto Sans JP"/>
              <a:cs typeface="Noto Sans JP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7015" y="2151529"/>
            <a:ext cx="169794" cy="117661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37856" y="2411383"/>
            <a:ext cx="134523" cy="135836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37882" y="2681007"/>
            <a:ext cx="134470" cy="134470"/>
          </a:xfrm>
          <a:prstGeom prst="rect">
            <a:avLst/>
          </a:prstGeom>
        </p:spPr>
      </p:pic>
      <p:sp>
        <p:nvSpPr>
          <p:cNvPr id="7" name="object 7" descr=""/>
          <p:cNvSpPr txBox="1"/>
          <p:nvPr/>
        </p:nvSpPr>
        <p:spPr>
          <a:xfrm>
            <a:off x="525182" y="1245104"/>
            <a:ext cx="4381500" cy="204597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스마트홈</a:t>
            </a:r>
            <a:r>
              <a:rPr dirty="0" sz="1350" spc="-12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00" spc="-85" b="0">
                <a:solidFill>
                  <a:srgbClr val="333333"/>
                </a:solidFill>
                <a:latin typeface="Noto Sans JP Medium"/>
                <a:cs typeface="Noto Sans JP Medium"/>
              </a:rPr>
              <a:t>IoT</a:t>
            </a:r>
            <a:r>
              <a:rPr dirty="0" sz="1300" spc="40" b="0">
                <a:solidFill>
                  <a:srgbClr val="333333"/>
                </a:solidFill>
                <a:latin typeface="Noto Sans JP Medium"/>
                <a:cs typeface="Noto Sans JP Medi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연동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기술</a:t>
            </a:r>
            <a:endParaRPr sz="1350">
              <a:latin typeface="Dotum"/>
              <a:cs typeface="Dotum"/>
            </a:endParaRPr>
          </a:p>
          <a:p>
            <a:pPr marL="12700" marR="5080">
              <a:lnSpc>
                <a:spcPct val="109200"/>
              </a:lnSpc>
              <a:spcBef>
                <a:spcPts val="790"/>
              </a:spcBef>
            </a:pP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반려로봇과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가정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내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50" spc="-130">
                <a:solidFill>
                  <a:srgbClr val="333333"/>
                </a:solidFill>
                <a:latin typeface="Noto Sans JP"/>
                <a:cs typeface="Noto Sans JP"/>
              </a:rPr>
              <a:t>IoT</a:t>
            </a:r>
            <a:r>
              <a:rPr dirty="0" sz="1250" spc="3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기기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간의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지능형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연결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체계를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통해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사용자의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삶의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04">
                <a:solidFill>
                  <a:srgbClr val="333333"/>
                </a:solidFill>
                <a:latin typeface="Dotum"/>
                <a:cs typeface="Dotum"/>
              </a:rPr>
              <a:t>질을</a:t>
            </a:r>
            <a:r>
              <a:rPr dirty="0" sz="1200" spc="5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향상시키는</a:t>
            </a:r>
            <a:r>
              <a:rPr dirty="0" sz="1200" spc="-7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5">
                <a:solidFill>
                  <a:srgbClr val="333333"/>
                </a:solidFill>
                <a:latin typeface="Dotum"/>
                <a:cs typeface="Dotum"/>
              </a:rPr>
              <a:t>기술</a:t>
            </a:r>
            <a:endParaRPr sz="1200">
              <a:latin typeface="Dotum"/>
              <a:cs typeface="Dotum"/>
            </a:endParaRPr>
          </a:p>
          <a:p>
            <a:pPr marL="213995" marR="163195" indent="33020">
              <a:lnSpc>
                <a:spcPct val="141200"/>
              </a:lnSpc>
              <a:spcBef>
                <a:spcPts val="540"/>
              </a:spcBef>
            </a:pP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무선</a:t>
            </a:r>
            <a:r>
              <a:rPr dirty="0" sz="1200" spc="-8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연결</a:t>
            </a:r>
            <a:r>
              <a:rPr dirty="0" sz="1200" spc="-8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프로토콜</a:t>
            </a:r>
            <a:r>
              <a:rPr dirty="0" sz="1200" spc="-8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25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250" spc="3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250" spc="-105">
                <a:solidFill>
                  <a:srgbClr val="333333"/>
                </a:solidFill>
                <a:latin typeface="Noto Sans JP"/>
                <a:cs typeface="Noto Sans JP"/>
              </a:rPr>
              <a:t>Wi-</a:t>
            </a:r>
            <a:r>
              <a:rPr dirty="0" sz="1250" spc="-70">
                <a:solidFill>
                  <a:srgbClr val="333333"/>
                </a:solidFill>
                <a:latin typeface="Noto Sans JP"/>
                <a:cs typeface="Noto Sans JP"/>
              </a:rPr>
              <a:t>Fi,</a:t>
            </a:r>
            <a:r>
              <a:rPr dirty="0" sz="1250" spc="3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250" spc="-114">
                <a:solidFill>
                  <a:srgbClr val="333333"/>
                </a:solidFill>
                <a:latin typeface="Noto Sans JP"/>
                <a:cs typeface="Noto Sans JP"/>
              </a:rPr>
              <a:t>Bluetooth,</a:t>
            </a:r>
            <a:r>
              <a:rPr dirty="0" sz="1250" spc="3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250" spc="-114">
                <a:solidFill>
                  <a:srgbClr val="333333"/>
                </a:solidFill>
                <a:latin typeface="Noto Sans JP"/>
                <a:cs typeface="Noto Sans JP"/>
              </a:rPr>
              <a:t>Zigbee</a:t>
            </a:r>
            <a:r>
              <a:rPr dirty="0" sz="1250" spc="3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등</a:t>
            </a:r>
            <a:r>
              <a:rPr dirty="0" sz="1200" spc="-8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다중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프로토콜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185">
                <a:solidFill>
                  <a:srgbClr val="333333"/>
                </a:solidFill>
                <a:latin typeface="Dotum"/>
                <a:cs typeface="Dotum"/>
              </a:rPr>
              <a:t>지원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통합</a:t>
            </a:r>
            <a:r>
              <a:rPr dirty="0" sz="1200" spc="-10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제어</a:t>
            </a:r>
            <a:r>
              <a:rPr dirty="0" sz="1200" spc="-9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시스템</a:t>
            </a:r>
            <a:r>
              <a:rPr dirty="0" sz="1200" spc="-9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25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250" spc="2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다양한</a:t>
            </a:r>
            <a:r>
              <a:rPr dirty="0" sz="1200" spc="-1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기기</a:t>
            </a:r>
            <a:r>
              <a:rPr dirty="0" sz="1200" spc="-9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제조사</a:t>
            </a:r>
            <a:r>
              <a:rPr dirty="0" sz="1200" spc="-9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표준</a:t>
            </a:r>
            <a:r>
              <a:rPr dirty="0" sz="1200" spc="-9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호환</a:t>
            </a:r>
            <a:r>
              <a:rPr dirty="0" sz="1200" spc="-1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50" spc="-110">
                <a:solidFill>
                  <a:srgbClr val="333333"/>
                </a:solidFill>
                <a:latin typeface="Noto Sans JP"/>
                <a:cs typeface="Noto Sans JP"/>
              </a:rPr>
              <a:t>API</a:t>
            </a:r>
            <a:r>
              <a:rPr dirty="0" sz="1250" spc="2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200" spc="-25">
                <a:solidFill>
                  <a:srgbClr val="333333"/>
                </a:solidFill>
                <a:latin typeface="Dotum"/>
                <a:cs typeface="Dotum"/>
              </a:rPr>
              <a:t>활용</a:t>
            </a:r>
            <a:endParaRPr sz="1200">
              <a:latin typeface="Dotum"/>
              <a:cs typeface="Dotum"/>
            </a:endParaRPr>
          </a:p>
          <a:p>
            <a:pPr marL="213995">
              <a:lnSpc>
                <a:spcPct val="100000"/>
              </a:lnSpc>
              <a:spcBef>
                <a:spcPts val="615"/>
              </a:spcBef>
            </a:pP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자동화</a:t>
            </a:r>
            <a:r>
              <a:rPr dirty="0" sz="1200" spc="-10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및</a:t>
            </a:r>
            <a:r>
              <a:rPr dirty="0" sz="1200" spc="-10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예약</a:t>
            </a:r>
            <a:r>
              <a:rPr dirty="0" sz="1200" spc="-9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25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250" spc="20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사용자</a:t>
            </a:r>
            <a:r>
              <a:rPr dirty="0" sz="1200" spc="-1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패턴</a:t>
            </a:r>
            <a:r>
              <a:rPr dirty="0" sz="1200" spc="-9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학습</a:t>
            </a:r>
            <a:r>
              <a:rPr dirty="0" sz="1200" spc="-1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200" spc="-1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상황별</a:t>
            </a:r>
            <a:r>
              <a:rPr dirty="0" sz="1200" spc="-9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자동</a:t>
            </a:r>
            <a:r>
              <a:rPr dirty="0" sz="1200" spc="-1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5">
                <a:solidFill>
                  <a:srgbClr val="333333"/>
                </a:solidFill>
                <a:latin typeface="Dotum"/>
                <a:cs typeface="Dotum"/>
              </a:rPr>
              <a:t>제어</a:t>
            </a:r>
            <a:endParaRPr sz="120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409"/>
              </a:spcBef>
            </a:pPr>
            <a:endParaRPr sz="1050">
              <a:latin typeface="Dotum"/>
              <a:cs typeface="Dotum"/>
            </a:endParaRPr>
          </a:p>
          <a:p>
            <a:pPr marL="12700">
              <a:lnSpc>
                <a:spcPct val="100000"/>
              </a:lnSpc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주요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제어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95">
                <a:solidFill>
                  <a:srgbClr val="333333"/>
                </a:solidFill>
                <a:latin typeface="Dotum"/>
                <a:cs typeface="Dotum"/>
              </a:rPr>
              <a:t>기기</a:t>
            </a:r>
            <a:endParaRPr sz="1350">
              <a:latin typeface="Dotum"/>
              <a:cs typeface="Dotum"/>
            </a:endParaRPr>
          </a:p>
        </p:txBody>
      </p:sp>
      <p:grpSp>
        <p:nvGrpSpPr>
          <p:cNvPr id="8" name="object 8" descr=""/>
          <p:cNvGrpSpPr/>
          <p:nvPr/>
        </p:nvGrpSpPr>
        <p:grpSpPr>
          <a:xfrm>
            <a:off x="537882" y="3395382"/>
            <a:ext cx="2168525" cy="538480"/>
            <a:chOff x="537882" y="3395382"/>
            <a:chExt cx="2168525" cy="538480"/>
          </a:xfrm>
        </p:grpSpPr>
        <p:sp>
          <p:nvSpPr>
            <p:cNvPr id="9" name="object 9" descr=""/>
            <p:cNvSpPr/>
            <p:nvPr/>
          </p:nvSpPr>
          <p:spPr>
            <a:xfrm>
              <a:off x="537882" y="3395382"/>
              <a:ext cx="2168525" cy="538480"/>
            </a:xfrm>
            <a:custGeom>
              <a:avLst/>
              <a:gdLst/>
              <a:ahLst/>
              <a:cxnLst/>
              <a:rect l="l" t="t" r="r" b="b"/>
              <a:pathLst>
                <a:path w="2168525" h="538479">
                  <a:moveTo>
                    <a:pt x="2105517" y="537881"/>
                  </a:moveTo>
                  <a:lnTo>
                    <a:pt x="62820" y="537881"/>
                  </a:lnTo>
                  <a:lnTo>
                    <a:pt x="58448" y="537451"/>
                  </a:lnTo>
                  <a:lnTo>
                    <a:pt x="22814" y="521310"/>
                  </a:lnTo>
                  <a:lnTo>
                    <a:pt x="2153" y="488093"/>
                  </a:lnTo>
                  <a:lnTo>
                    <a:pt x="0" y="475061"/>
                  </a:lnTo>
                  <a:lnTo>
                    <a:pt x="0" y="470646"/>
                  </a:lnTo>
                  <a:lnTo>
                    <a:pt x="0" y="62820"/>
                  </a:lnTo>
                  <a:lnTo>
                    <a:pt x="13783" y="26210"/>
                  </a:lnTo>
                  <a:lnTo>
                    <a:pt x="45584" y="3427"/>
                  </a:lnTo>
                  <a:lnTo>
                    <a:pt x="62820" y="0"/>
                  </a:lnTo>
                  <a:lnTo>
                    <a:pt x="2105517" y="0"/>
                  </a:lnTo>
                  <a:lnTo>
                    <a:pt x="2142127" y="13783"/>
                  </a:lnTo>
                  <a:lnTo>
                    <a:pt x="2164909" y="45583"/>
                  </a:lnTo>
                  <a:lnTo>
                    <a:pt x="2168338" y="62820"/>
                  </a:lnTo>
                  <a:lnTo>
                    <a:pt x="2168338" y="475061"/>
                  </a:lnTo>
                  <a:lnTo>
                    <a:pt x="2154554" y="511671"/>
                  </a:lnTo>
                  <a:lnTo>
                    <a:pt x="2122753" y="534453"/>
                  </a:lnTo>
                  <a:lnTo>
                    <a:pt x="2109889" y="537451"/>
                  </a:lnTo>
                  <a:lnTo>
                    <a:pt x="2105517" y="537881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0" name="object 10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21926" y="3563470"/>
              <a:ext cx="252132" cy="201705"/>
            </a:xfrm>
            <a:prstGeom prst="rect">
              <a:avLst/>
            </a:prstGeom>
          </p:spPr>
        </p:pic>
      </p:grpSp>
      <p:sp>
        <p:nvSpPr>
          <p:cNvPr id="11" name="object 11" descr=""/>
          <p:cNvSpPr txBox="1"/>
          <p:nvPr/>
        </p:nvSpPr>
        <p:spPr>
          <a:xfrm>
            <a:off x="962211" y="3459436"/>
            <a:ext cx="1630680" cy="395605"/>
          </a:xfrm>
          <a:prstGeom prst="rect">
            <a:avLst/>
          </a:prstGeom>
        </p:spPr>
        <p:txBody>
          <a:bodyPr wrap="square" lIns="0" tIns="273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dirty="0" sz="1150" spc="-50" b="0">
                <a:solidFill>
                  <a:srgbClr val="333333"/>
                </a:solidFill>
                <a:latin typeface="Noto Sans JP Medium"/>
                <a:cs typeface="Noto Sans JP Medium"/>
              </a:rPr>
              <a:t>TV/</a:t>
            </a:r>
            <a:r>
              <a:rPr dirty="0" sz="1200" spc="-50">
                <a:solidFill>
                  <a:srgbClr val="333333"/>
                </a:solidFill>
                <a:latin typeface="Dotum"/>
                <a:cs typeface="Dotum"/>
              </a:rPr>
              <a:t>멀티미디어</a:t>
            </a:r>
            <a:endParaRPr sz="1200">
              <a:latin typeface="Dotum"/>
              <a:cs typeface="Dotum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귀가</a:t>
            </a:r>
            <a:r>
              <a:rPr dirty="0" sz="105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시</a:t>
            </a:r>
            <a:r>
              <a:rPr dirty="0" sz="105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자동</a:t>
            </a:r>
            <a:r>
              <a:rPr dirty="0" sz="105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전원</a:t>
            </a:r>
            <a:r>
              <a:rPr dirty="0" sz="105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및</a:t>
            </a:r>
            <a:r>
              <a:rPr dirty="0" sz="105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컨텐츠</a:t>
            </a:r>
            <a:r>
              <a:rPr dirty="0" sz="105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155">
                <a:solidFill>
                  <a:srgbClr val="4A5462"/>
                </a:solidFill>
                <a:latin typeface="Dotum"/>
                <a:cs typeface="Dotum"/>
              </a:rPr>
              <a:t>추천</a:t>
            </a:r>
            <a:endParaRPr sz="1050">
              <a:latin typeface="Dotum"/>
              <a:cs typeface="Dotum"/>
            </a:endParaRPr>
          </a:p>
        </p:txBody>
      </p:sp>
      <p:grpSp>
        <p:nvGrpSpPr>
          <p:cNvPr id="12" name="object 12" descr=""/>
          <p:cNvGrpSpPr/>
          <p:nvPr/>
        </p:nvGrpSpPr>
        <p:grpSpPr>
          <a:xfrm>
            <a:off x="2807073" y="3395382"/>
            <a:ext cx="2168525" cy="538480"/>
            <a:chOff x="2807073" y="3395382"/>
            <a:chExt cx="2168525" cy="538480"/>
          </a:xfrm>
        </p:grpSpPr>
        <p:sp>
          <p:nvSpPr>
            <p:cNvPr id="13" name="object 13" descr=""/>
            <p:cNvSpPr/>
            <p:nvPr/>
          </p:nvSpPr>
          <p:spPr>
            <a:xfrm>
              <a:off x="2807073" y="3395382"/>
              <a:ext cx="2168525" cy="538480"/>
            </a:xfrm>
            <a:custGeom>
              <a:avLst/>
              <a:gdLst/>
              <a:ahLst/>
              <a:cxnLst/>
              <a:rect l="l" t="t" r="r" b="b"/>
              <a:pathLst>
                <a:path w="2168525" h="538479">
                  <a:moveTo>
                    <a:pt x="2105517" y="537881"/>
                  </a:moveTo>
                  <a:lnTo>
                    <a:pt x="62820" y="537881"/>
                  </a:lnTo>
                  <a:lnTo>
                    <a:pt x="58447" y="537451"/>
                  </a:lnTo>
                  <a:lnTo>
                    <a:pt x="22814" y="521310"/>
                  </a:lnTo>
                  <a:lnTo>
                    <a:pt x="2152" y="488093"/>
                  </a:lnTo>
                  <a:lnTo>
                    <a:pt x="0" y="475061"/>
                  </a:lnTo>
                  <a:lnTo>
                    <a:pt x="0" y="470646"/>
                  </a:lnTo>
                  <a:lnTo>
                    <a:pt x="0" y="62820"/>
                  </a:lnTo>
                  <a:lnTo>
                    <a:pt x="13783" y="26210"/>
                  </a:lnTo>
                  <a:lnTo>
                    <a:pt x="45583" y="3427"/>
                  </a:lnTo>
                  <a:lnTo>
                    <a:pt x="62820" y="0"/>
                  </a:lnTo>
                  <a:lnTo>
                    <a:pt x="2105517" y="0"/>
                  </a:lnTo>
                  <a:lnTo>
                    <a:pt x="2142126" y="13783"/>
                  </a:lnTo>
                  <a:lnTo>
                    <a:pt x="2164908" y="45583"/>
                  </a:lnTo>
                  <a:lnTo>
                    <a:pt x="2168337" y="62820"/>
                  </a:lnTo>
                  <a:lnTo>
                    <a:pt x="2168337" y="475061"/>
                  </a:lnTo>
                  <a:lnTo>
                    <a:pt x="2154553" y="511671"/>
                  </a:lnTo>
                  <a:lnTo>
                    <a:pt x="2122753" y="534453"/>
                  </a:lnTo>
                  <a:lnTo>
                    <a:pt x="2109889" y="537451"/>
                  </a:lnTo>
                  <a:lnTo>
                    <a:pt x="2105517" y="537881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4" name="object 14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897420" y="3563470"/>
              <a:ext cx="138664" cy="201705"/>
            </a:xfrm>
            <a:prstGeom prst="rect">
              <a:avLst/>
            </a:prstGeom>
          </p:spPr>
        </p:pic>
      </p:grpSp>
      <p:sp>
        <p:nvSpPr>
          <p:cNvPr id="15" name="object 15" descr=""/>
          <p:cNvSpPr txBox="1"/>
          <p:nvPr/>
        </p:nvSpPr>
        <p:spPr>
          <a:xfrm>
            <a:off x="3130549" y="3459436"/>
            <a:ext cx="1470025" cy="395605"/>
          </a:xfrm>
          <a:prstGeom prst="rect">
            <a:avLst/>
          </a:prstGeom>
        </p:spPr>
        <p:txBody>
          <a:bodyPr wrap="square" lIns="0" tIns="273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조명</a:t>
            </a:r>
            <a:r>
              <a:rPr dirty="0" sz="1200" spc="-9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5">
                <a:solidFill>
                  <a:srgbClr val="333333"/>
                </a:solidFill>
                <a:latin typeface="Dotum"/>
                <a:cs typeface="Dotum"/>
              </a:rPr>
              <a:t>시스템</a:t>
            </a:r>
            <a:endParaRPr sz="1200">
              <a:latin typeface="Dotum"/>
              <a:cs typeface="Dotum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상황별</a:t>
            </a:r>
            <a:r>
              <a:rPr dirty="0" sz="1050" spc="-7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180">
                <a:solidFill>
                  <a:srgbClr val="4A5462"/>
                </a:solidFill>
                <a:latin typeface="Dotum"/>
                <a:cs typeface="Dotum"/>
              </a:rPr>
              <a:t>밝기</a:t>
            </a:r>
            <a:r>
              <a:rPr dirty="0" sz="1050" spc="-180">
                <a:solidFill>
                  <a:srgbClr val="4A5462"/>
                </a:solidFill>
                <a:latin typeface="Calibri"/>
                <a:cs typeface="Calibri"/>
              </a:rPr>
              <a:t>/</a:t>
            </a:r>
            <a:r>
              <a:rPr dirty="0" sz="1050" spc="-180">
                <a:solidFill>
                  <a:srgbClr val="4A5462"/>
                </a:solidFill>
                <a:latin typeface="Dotum"/>
                <a:cs typeface="Dotum"/>
              </a:rPr>
              <a:t>색온도</a:t>
            </a:r>
            <a:r>
              <a:rPr dirty="0" sz="1050" spc="-7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자동</a:t>
            </a:r>
            <a:r>
              <a:rPr dirty="0" sz="1050" spc="-7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160">
                <a:solidFill>
                  <a:srgbClr val="4A5462"/>
                </a:solidFill>
                <a:latin typeface="Dotum"/>
                <a:cs typeface="Dotum"/>
              </a:rPr>
              <a:t>조절</a:t>
            </a:r>
            <a:endParaRPr sz="1050">
              <a:latin typeface="Dotum"/>
              <a:cs typeface="Dotum"/>
            </a:endParaRPr>
          </a:p>
        </p:txBody>
      </p:sp>
      <p:grpSp>
        <p:nvGrpSpPr>
          <p:cNvPr id="16" name="object 16" descr=""/>
          <p:cNvGrpSpPr/>
          <p:nvPr/>
        </p:nvGrpSpPr>
        <p:grpSpPr>
          <a:xfrm>
            <a:off x="537882" y="4118161"/>
            <a:ext cx="2168525" cy="538480"/>
            <a:chOff x="537882" y="4118161"/>
            <a:chExt cx="2168525" cy="538480"/>
          </a:xfrm>
        </p:grpSpPr>
        <p:sp>
          <p:nvSpPr>
            <p:cNvPr id="17" name="object 17" descr=""/>
            <p:cNvSpPr/>
            <p:nvPr/>
          </p:nvSpPr>
          <p:spPr>
            <a:xfrm>
              <a:off x="537882" y="4118161"/>
              <a:ext cx="2168525" cy="538480"/>
            </a:xfrm>
            <a:custGeom>
              <a:avLst/>
              <a:gdLst/>
              <a:ahLst/>
              <a:cxnLst/>
              <a:rect l="l" t="t" r="r" b="b"/>
              <a:pathLst>
                <a:path w="2168525" h="538479">
                  <a:moveTo>
                    <a:pt x="2105517" y="537881"/>
                  </a:moveTo>
                  <a:lnTo>
                    <a:pt x="62820" y="537881"/>
                  </a:lnTo>
                  <a:lnTo>
                    <a:pt x="58448" y="537451"/>
                  </a:lnTo>
                  <a:lnTo>
                    <a:pt x="22814" y="521310"/>
                  </a:lnTo>
                  <a:lnTo>
                    <a:pt x="2153" y="488093"/>
                  </a:lnTo>
                  <a:lnTo>
                    <a:pt x="0" y="475061"/>
                  </a:lnTo>
                  <a:lnTo>
                    <a:pt x="0" y="470646"/>
                  </a:lnTo>
                  <a:lnTo>
                    <a:pt x="0" y="62820"/>
                  </a:lnTo>
                  <a:lnTo>
                    <a:pt x="13783" y="26210"/>
                  </a:lnTo>
                  <a:lnTo>
                    <a:pt x="45584" y="3427"/>
                  </a:lnTo>
                  <a:lnTo>
                    <a:pt x="62820" y="0"/>
                  </a:lnTo>
                  <a:lnTo>
                    <a:pt x="2105517" y="0"/>
                  </a:lnTo>
                  <a:lnTo>
                    <a:pt x="2142127" y="13783"/>
                  </a:lnTo>
                  <a:lnTo>
                    <a:pt x="2164909" y="45583"/>
                  </a:lnTo>
                  <a:lnTo>
                    <a:pt x="2168338" y="62820"/>
                  </a:lnTo>
                  <a:lnTo>
                    <a:pt x="2168338" y="475061"/>
                  </a:lnTo>
                  <a:lnTo>
                    <a:pt x="2154554" y="511671"/>
                  </a:lnTo>
                  <a:lnTo>
                    <a:pt x="2122753" y="534453"/>
                  </a:lnTo>
                  <a:lnTo>
                    <a:pt x="2109889" y="537451"/>
                  </a:lnTo>
                  <a:lnTo>
                    <a:pt x="2105517" y="537881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8" name="object 18" descr="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28229" y="4286249"/>
              <a:ext cx="113459" cy="201705"/>
            </a:xfrm>
            <a:prstGeom prst="rect">
              <a:avLst/>
            </a:prstGeom>
          </p:spPr>
        </p:pic>
      </p:grpSp>
      <p:sp>
        <p:nvSpPr>
          <p:cNvPr id="19" name="object 19" descr=""/>
          <p:cNvSpPr txBox="1"/>
          <p:nvPr/>
        </p:nvSpPr>
        <p:spPr>
          <a:xfrm>
            <a:off x="836145" y="4182215"/>
            <a:ext cx="1597660" cy="395605"/>
          </a:xfrm>
          <a:prstGeom prst="rect">
            <a:avLst/>
          </a:prstGeom>
        </p:spPr>
        <p:txBody>
          <a:bodyPr wrap="square" lIns="0" tIns="273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dirty="0" sz="1200" spc="-200">
                <a:solidFill>
                  <a:srgbClr val="333333"/>
                </a:solidFill>
                <a:latin typeface="Dotum"/>
                <a:cs typeface="Dotum"/>
              </a:rPr>
              <a:t>온도</a:t>
            </a:r>
            <a:r>
              <a:rPr dirty="0" sz="1150" spc="-200" b="0">
                <a:solidFill>
                  <a:srgbClr val="333333"/>
                </a:solidFill>
                <a:latin typeface="Noto Sans JP Medium"/>
                <a:cs typeface="Noto Sans JP Medium"/>
              </a:rPr>
              <a:t>/</a:t>
            </a:r>
            <a:r>
              <a:rPr dirty="0" sz="1200" spc="-200">
                <a:solidFill>
                  <a:srgbClr val="333333"/>
                </a:solidFill>
                <a:latin typeface="Dotum"/>
                <a:cs typeface="Dotum"/>
              </a:rPr>
              <a:t>습도</a:t>
            </a:r>
            <a:r>
              <a:rPr dirty="0" sz="1200" spc="-6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5">
                <a:solidFill>
                  <a:srgbClr val="333333"/>
                </a:solidFill>
                <a:latin typeface="Dotum"/>
                <a:cs typeface="Dotum"/>
              </a:rPr>
              <a:t>조절</a:t>
            </a:r>
            <a:endParaRPr sz="1200">
              <a:latin typeface="Dotum"/>
              <a:cs typeface="Dotum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실내</a:t>
            </a:r>
            <a:r>
              <a:rPr dirty="0" sz="105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환경</a:t>
            </a:r>
            <a:r>
              <a:rPr dirty="0" sz="105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최적화</a:t>
            </a:r>
            <a:r>
              <a:rPr dirty="0" sz="1050" spc="-8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및</a:t>
            </a:r>
            <a:r>
              <a:rPr dirty="0" sz="105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에너지</a:t>
            </a:r>
            <a:r>
              <a:rPr dirty="0" sz="1050" spc="-8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160">
                <a:solidFill>
                  <a:srgbClr val="4A5462"/>
                </a:solidFill>
                <a:latin typeface="Dotum"/>
                <a:cs typeface="Dotum"/>
              </a:rPr>
              <a:t>절약</a:t>
            </a:r>
            <a:endParaRPr sz="1050">
              <a:latin typeface="Dotum"/>
              <a:cs typeface="Dotum"/>
            </a:endParaRPr>
          </a:p>
        </p:txBody>
      </p:sp>
      <p:grpSp>
        <p:nvGrpSpPr>
          <p:cNvPr id="20" name="object 20" descr=""/>
          <p:cNvGrpSpPr/>
          <p:nvPr/>
        </p:nvGrpSpPr>
        <p:grpSpPr>
          <a:xfrm>
            <a:off x="2807073" y="4118161"/>
            <a:ext cx="2168525" cy="538480"/>
            <a:chOff x="2807073" y="4118161"/>
            <a:chExt cx="2168525" cy="538480"/>
          </a:xfrm>
        </p:grpSpPr>
        <p:sp>
          <p:nvSpPr>
            <p:cNvPr id="21" name="object 21" descr=""/>
            <p:cNvSpPr/>
            <p:nvPr/>
          </p:nvSpPr>
          <p:spPr>
            <a:xfrm>
              <a:off x="2807073" y="4118161"/>
              <a:ext cx="2168525" cy="538480"/>
            </a:xfrm>
            <a:custGeom>
              <a:avLst/>
              <a:gdLst/>
              <a:ahLst/>
              <a:cxnLst/>
              <a:rect l="l" t="t" r="r" b="b"/>
              <a:pathLst>
                <a:path w="2168525" h="538479">
                  <a:moveTo>
                    <a:pt x="2105517" y="537881"/>
                  </a:moveTo>
                  <a:lnTo>
                    <a:pt x="62820" y="537881"/>
                  </a:lnTo>
                  <a:lnTo>
                    <a:pt x="58447" y="537451"/>
                  </a:lnTo>
                  <a:lnTo>
                    <a:pt x="22814" y="521310"/>
                  </a:lnTo>
                  <a:lnTo>
                    <a:pt x="2152" y="488093"/>
                  </a:lnTo>
                  <a:lnTo>
                    <a:pt x="0" y="475061"/>
                  </a:lnTo>
                  <a:lnTo>
                    <a:pt x="0" y="470646"/>
                  </a:lnTo>
                  <a:lnTo>
                    <a:pt x="0" y="62820"/>
                  </a:lnTo>
                  <a:lnTo>
                    <a:pt x="13783" y="26210"/>
                  </a:lnTo>
                  <a:lnTo>
                    <a:pt x="45583" y="3427"/>
                  </a:lnTo>
                  <a:lnTo>
                    <a:pt x="62820" y="0"/>
                  </a:lnTo>
                  <a:lnTo>
                    <a:pt x="2105517" y="0"/>
                  </a:lnTo>
                  <a:lnTo>
                    <a:pt x="2142126" y="13783"/>
                  </a:lnTo>
                  <a:lnTo>
                    <a:pt x="2164908" y="45583"/>
                  </a:lnTo>
                  <a:lnTo>
                    <a:pt x="2168337" y="62820"/>
                  </a:lnTo>
                  <a:lnTo>
                    <a:pt x="2168337" y="475061"/>
                  </a:lnTo>
                  <a:lnTo>
                    <a:pt x="2154553" y="511671"/>
                  </a:lnTo>
                  <a:lnTo>
                    <a:pt x="2122753" y="534453"/>
                  </a:lnTo>
                  <a:lnTo>
                    <a:pt x="2109889" y="537451"/>
                  </a:lnTo>
                  <a:lnTo>
                    <a:pt x="2105517" y="537881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2" name="object 22" descr="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891117" y="4286249"/>
              <a:ext cx="176492" cy="201705"/>
            </a:xfrm>
            <a:prstGeom prst="rect">
              <a:avLst/>
            </a:prstGeom>
          </p:spPr>
        </p:pic>
      </p:grpSp>
      <p:sp>
        <p:nvSpPr>
          <p:cNvPr id="23" name="object 23" descr=""/>
          <p:cNvSpPr txBox="1"/>
          <p:nvPr/>
        </p:nvSpPr>
        <p:spPr>
          <a:xfrm>
            <a:off x="3155763" y="4182215"/>
            <a:ext cx="1240155" cy="395605"/>
          </a:xfrm>
          <a:prstGeom prst="rect">
            <a:avLst/>
          </a:prstGeom>
        </p:spPr>
        <p:txBody>
          <a:bodyPr wrap="square" lIns="0" tIns="273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dirty="0" sz="1200" spc="-45">
                <a:solidFill>
                  <a:srgbClr val="333333"/>
                </a:solidFill>
                <a:latin typeface="Dotum"/>
                <a:cs typeface="Dotum"/>
              </a:rPr>
              <a:t>도어락</a:t>
            </a:r>
            <a:r>
              <a:rPr dirty="0" sz="1150" spc="-45" b="0">
                <a:solidFill>
                  <a:srgbClr val="333333"/>
                </a:solidFill>
                <a:latin typeface="Noto Sans JP Medium"/>
                <a:cs typeface="Noto Sans JP Medium"/>
              </a:rPr>
              <a:t>/</a:t>
            </a:r>
            <a:r>
              <a:rPr dirty="0" sz="1200" spc="-45">
                <a:solidFill>
                  <a:srgbClr val="333333"/>
                </a:solidFill>
                <a:latin typeface="Dotum"/>
                <a:cs typeface="Dotum"/>
              </a:rPr>
              <a:t>보안</a:t>
            </a:r>
            <a:endParaRPr sz="1200">
              <a:latin typeface="Dotum"/>
              <a:cs typeface="Dotum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안전한</a:t>
            </a:r>
            <a:r>
              <a:rPr dirty="0" sz="105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출입</a:t>
            </a:r>
            <a:r>
              <a:rPr dirty="0" sz="105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관리</a:t>
            </a:r>
            <a:r>
              <a:rPr dirty="0" sz="105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및</a:t>
            </a:r>
            <a:r>
              <a:rPr dirty="0" sz="105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160">
                <a:solidFill>
                  <a:srgbClr val="4A5462"/>
                </a:solidFill>
                <a:latin typeface="Dotum"/>
                <a:cs typeface="Dotum"/>
              </a:rPr>
              <a:t>알림</a:t>
            </a:r>
            <a:endParaRPr sz="1050">
              <a:latin typeface="Dotum"/>
              <a:cs typeface="Dotum"/>
            </a:endParaRPr>
          </a:p>
        </p:txBody>
      </p:sp>
      <p:grpSp>
        <p:nvGrpSpPr>
          <p:cNvPr id="24" name="object 24" descr=""/>
          <p:cNvGrpSpPr/>
          <p:nvPr/>
        </p:nvGrpSpPr>
        <p:grpSpPr>
          <a:xfrm>
            <a:off x="5378822" y="1243852"/>
            <a:ext cx="4841240" cy="5076825"/>
            <a:chOff x="5378822" y="1243852"/>
            <a:chExt cx="4841240" cy="5076825"/>
          </a:xfrm>
        </p:grpSpPr>
        <p:sp>
          <p:nvSpPr>
            <p:cNvPr id="25" name="object 25" descr=""/>
            <p:cNvSpPr/>
            <p:nvPr/>
          </p:nvSpPr>
          <p:spPr>
            <a:xfrm>
              <a:off x="5378822" y="1243852"/>
              <a:ext cx="4841240" cy="5076825"/>
            </a:xfrm>
            <a:custGeom>
              <a:avLst/>
              <a:gdLst/>
              <a:ahLst/>
              <a:cxnLst/>
              <a:rect l="l" t="t" r="r" b="b"/>
              <a:pathLst>
                <a:path w="4841240" h="5076825">
                  <a:moveTo>
                    <a:pt x="4746710" y="5076264"/>
                  </a:moveTo>
                  <a:lnTo>
                    <a:pt x="94231" y="5076264"/>
                  </a:lnTo>
                  <a:lnTo>
                    <a:pt x="87672" y="5075618"/>
                  </a:lnTo>
                  <a:lnTo>
                    <a:pt x="50327" y="5062945"/>
                  </a:lnTo>
                  <a:lnTo>
                    <a:pt x="20676" y="5036947"/>
                  </a:lnTo>
                  <a:lnTo>
                    <a:pt x="3229" y="5001581"/>
                  </a:lnTo>
                  <a:lnTo>
                    <a:pt x="0" y="4982033"/>
                  </a:lnTo>
                  <a:lnTo>
                    <a:pt x="0" y="4975411"/>
                  </a:lnTo>
                  <a:lnTo>
                    <a:pt x="0" y="94230"/>
                  </a:lnTo>
                  <a:lnTo>
                    <a:pt x="10211" y="56139"/>
                  </a:lnTo>
                  <a:lnTo>
                    <a:pt x="34221" y="24856"/>
                  </a:lnTo>
                  <a:lnTo>
                    <a:pt x="68376" y="5142"/>
                  </a:lnTo>
                  <a:lnTo>
                    <a:pt x="94231" y="0"/>
                  </a:lnTo>
                  <a:lnTo>
                    <a:pt x="4746710" y="0"/>
                  </a:lnTo>
                  <a:lnTo>
                    <a:pt x="4784799" y="10211"/>
                  </a:lnTo>
                  <a:lnTo>
                    <a:pt x="4816083" y="34221"/>
                  </a:lnTo>
                  <a:lnTo>
                    <a:pt x="4835797" y="68375"/>
                  </a:lnTo>
                  <a:lnTo>
                    <a:pt x="4840940" y="94230"/>
                  </a:lnTo>
                  <a:lnTo>
                    <a:pt x="4840940" y="4982033"/>
                  </a:lnTo>
                  <a:lnTo>
                    <a:pt x="4830728" y="5020123"/>
                  </a:lnTo>
                  <a:lnTo>
                    <a:pt x="4806718" y="5051407"/>
                  </a:lnTo>
                  <a:lnTo>
                    <a:pt x="4772564" y="5071121"/>
                  </a:lnTo>
                  <a:lnTo>
                    <a:pt x="4753268" y="5075618"/>
                  </a:lnTo>
                  <a:lnTo>
                    <a:pt x="4746710" y="5076264"/>
                  </a:lnTo>
                  <a:close/>
                </a:path>
              </a:pathLst>
            </a:custGeom>
            <a:solidFill>
              <a:srgbClr val="F9FAFA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6" name="object 26" descr="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513293" y="1378323"/>
              <a:ext cx="4571999" cy="4571999"/>
            </a:xfrm>
            <a:prstGeom prst="rect">
              <a:avLst/>
            </a:prstGeom>
          </p:spPr>
        </p:pic>
      </p:grpSp>
      <p:sp>
        <p:nvSpPr>
          <p:cNvPr id="27" name="object 27" descr=""/>
          <p:cNvSpPr txBox="1"/>
          <p:nvPr/>
        </p:nvSpPr>
        <p:spPr>
          <a:xfrm>
            <a:off x="6558630" y="6006371"/>
            <a:ext cx="2481580" cy="1854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050" spc="-204">
                <a:solidFill>
                  <a:srgbClr val="6A7280"/>
                </a:solidFill>
                <a:latin typeface="Dotum"/>
                <a:cs typeface="Dotum"/>
              </a:rPr>
              <a:t>반려로봇과</a:t>
            </a:r>
            <a:r>
              <a:rPr dirty="0" sz="1050" spc="-8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6A7280"/>
                </a:solidFill>
                <a:latin typeface="Dotum"/>
                <a:cs typeface="Dotum"/>
              </a:rPr>
              <a:t>스마트홈</a:t>
            </a:r>
            <a:r>
              <a:rPr dirty="0" sz="10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000" spc="-70">
                <a:solidFill>
                  <a:srgbClr val="6A7280"/>
                </a:solidFill>
                <a:latin typeface="DejaVu Sans"/>
                <a:cs typeface="DejaVu Sans"/>
              </a:rPr>
              <a:t>IoT</a:t>
            </a:r>
            <a:r>
              <a:rPr dirty="0" sz="1000" spc="-45">
                <a:solidFill>
                  <a:srgbClr val="6A7280"/>
                </a:solidFill>
                <a:latin typeface="DejaVu Sans"/>
                <a:cs typeface="DejaVu Sans"/>
              </a:rPr>
              <a:t> </a:t>
            </a:r>
            <a:r>
              <a:rPr dirty="0" sz="1050" spc="-204">
                <a:solidFill>
                  <a:srgbClr val="6A7280"/>
                </a:solidFill>
                <a:latin typeface="Dotum"/>
                <a:cs typeface="Dotum"/>
              </a:rPr>
              <a:t>기기</a:t>
            </a:r>
            <a:r>
              <a:rPr dirty="0" sz="10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6A7280"/>
                </a:solidFill>
                <a:latin typeface="Dotum"/>
                <a:cs typeface="Dotum"/>
              </a:rPr>
              <a:t>간</a:t>
            </a:r>
            <a:r>
              <a:rPr dirty="0" sz="10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6A7280"/>
                </a:solidFill>
                <a:latin typeface="Dotum"/>
                <a:cs typeface="Dotum"/>
              </a:rPr>
              <a:t>연동</a:t>
            </a:r>
            <a:r>
              <a:rPr dirty="0" sz="10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6A7280"/>
                </a:solidFill>
                <a:latin typeface="Dotum"/>
                <a:cs typeface="Dotum"/>
              </a:rPr>
              <a:t>시스템</a:t>
            </a:r>
            <a:r>
              <a:rPr dirty="0" sz="10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050" spc="-145">
                <a:solidFill>
                  <a:srgbClr val="6A7280"/>
                </a:solidFill>
                <a:latin typeface="Dotum"/>
                <a:cs typeface="Dotum"/>
              </a:rPr>
              <a:t>구조</a:t>
            </a:r>
            <a:endParaRPr sz="1050">
              <a:latin typeface="Dotum"/>
              <a:cs typeface="Dotum"/>
            </a:endParaRPr>
          </a:p>
        </p:txBody>
      </p:sp>
      <p:sp>
        <p:nvSpPr>
          <p:cNvPr id="28" name="object 28" descr=""/>
          <p:cNvSpPr txBox="1"/>
          <p:nvPr/>
        </p:nvSpPr>
        <p:spPr>
          <a:xfrm>
            <a:off x="8910552" y="6439198"/>
            <a:ext cx="1322070" cy="14351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125"/>
              </a:lnSpc>
            </a:pPr>
            <a:r>
              <a:rPr dirty="0" sz="1000" spc="-40">
                <a:solidFill>
                  <a:srgbClr val="9CA2AF"/>
                </a:solidFill>
                <a:latin typeface="Noto Sans JP"/>
                <a:cs typeface="Noto Sans JP"/>
              </a:rPr>
              <a:t>NLP</a:t>
            </a:r>
            <a:r>
              <a:rPr dirty="0" sz="1000" spc="25">
                <a:solidFill>
                  <a:srgbClr val="9CA2AF"/>
                </a:solidFill>
                <a:latin typeface="Noto Sans JP"/>
                <a:cs typeface="Noto Sans JP"/>
              </a:rPr>
              <a:t> </a:t>
            </a:r>
            <a:r>
              <a:rPr dirty="0" sz="1050" spc="-204">
                <a:solidFill>
                  <a:srgbClr val="9CA2AF"/>
                </a:solidFill>
                <a:latin typeface="Dotum"/>
                <a:cs typeface="Dotum"/>
              </a:rPr>
              <a:t>기반</a:t>
            </a:r>
            <a:r>
              <a:rPr dirty="0" sz="1050" spc="-95">
                <a:solidFill>
                  <a:srgbClr val="9CA2AF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9CA2AF"/>
                </a:solidFill>
                <a:latin typeface="Dotum"/>
                <a:cs typeface="Dotum"/>
              </a:rPr>
              <a:t>반려로봇</a:t>
            </a:r>
            <a:r>
              <a:rPr dirty="0" sz="1050" spc="-95">
                <a:solidFill>
                  <a:srgbClr val="9CA2AF"/>
                </a:solidFill>
                <a:latin typeface="Dotum"/>
                <a:cs typeface="Dotum"/>
              </a:rPr>
              <a:t> </a:t>
            </a:r>
            <a:r>
              <a:rPr dirty="0" sz="1050" spc="-175">
                <a:solidFill>
                  <a:srgbClr val="9CA2AF"/>
                </a:solidFill>
                <a:latin typeface="Dotum"/>
                <a:cs typeface="Dotum"/>
              </a:rPr>
              <a:t>시스템</a:t>
            </a:r>
            <a:endParaRPr sz="1050">
              <a:latin typeface="Dotum"/>
              <a:cs typeface="Dot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79173" rIns="0" bIns="0" rtlCol="0" vert="horz">
            <a:spAutoFit/>
          </a:bodyPr>
          <a:lstStyle/>
          <a:p>
            <a:pPr marL="83820">
              <a:lnSpc>
                <a:spcPct val="100000"/>
              </a:lnSpc>
              <a:spcBef>
                <a:spcPts val="100"/>
              </a:spcBef>
            </a:pPr>
            <a:r>
              <a:rPr dirty="0" spc="-580"/>
              <a:t>시스템</a:t>
            </a:r>
            <a:r>
              <a:rPr dirty="0" spc="-330"/>
              <a:t> </a:t>
            </a:r>
            <a:r>
              <a:rPr dirty="0" spc="-580"/>
              <a:t>구현</a:t>
            </a:r>
            <a:r>
              <a:rPr dirty="0" spc="-315"/>
              <a:t> </a:t>
            </a:r>
            <a:r>
              <a:rPr dirty="0" spc="-605"/>
              <a:t>방안</a:t>
            </a:r>
          </a:p>
        </p:txBody>
      </p:sp>
      <p:grpSp>
        <p:nvGrpSpPr>
          <p:cNvPr id="3" name="object 3" descr=""/>
          <p:cNvGrpSpPr/>
          <p:nvPr/>
        </p:nvGrpSpPr>
        <p:grpSpPr>
          <a:xfrm>
            <a:off x="609599" y="1828799"/>
            <a:ext cx="5029200" cy="723900"/>
            <a:chOff x="609599" y="1828799"/>
            <a:chExt cx="5029200" cy="723900"/>
          </a:xfrm>
        </p:grpSpPr>
        <p:sp>
          <p:nvSpPr>
            <p:cNvPr id="4" name="object 4" descr=""/>
            <p:cNvSpPr/>
            <p:nvPr/>
          </p:nvSpPr>
          <p:spPr>
            <a:xfrm>
              <a:off x="628649" y="1828799"/>
              <a:ext cx="5010150" cy="723900"/>
            </a:xfrm>
            <a:custGeom>
              <a:avLst/>
              <a:gdLst/>
              <a:ahLst/>
              <a:cxnLst/>
              <a:rect l="l" t="t" r="r" b="b"/>
              <a:pathLst>
                <a:path w="5010150" h="723900">
                  <a:moveTo>
                    <a:pt x="4956751" y="723899"/>
                  </a:moveTo>
                  <a:lnTo>
                    <a:pt x="33047" y="723899"/>
                  </a:lnTo>
                  <a:lnTo>
                    <a:pt x="28187" y="722449"/>
                  </a:lnTo>
                  <a:lnTo>
                    <a:pt x="966" y="681618"/>
                  </a:lnTo>
                  <a:lnTo>
                    <a:pt x="0" y="674328"/>
                  </a:lnTo>
                  <a:lnTo>
                    <a:pt x="0" y="666749"/>
                  </a:lnTo>
                  <a:lnTo>
                    <a:pt x="0" y="49571"/>
                  </a:lnTo>
                  <a:lnTo>
                    <a:pt x="14731" y="11379"/>
                  </a:lnTo>
                  <a:lnTo>
                    <a:pt x="33047" y="0"/>
                  </a:lnTo>
                  <a:lnTo>
                    <a:pt x="4956751" y="0"/>
                  </a:lnTo>
                  <a:lnTo>
                    <a:pt x="4996063" y="19392"/>
                  </a:lnTo>
                  <a:lnTo>
                    <a:pt x="5010149" y="53397"/>
                  </a:lnTo>
                  <a:lnTo>
                    <a:pt x="5010149" y="670502"/>
                  </a:lnTo>
                  <a:lnTo>
                    <a:pt x="4990756" y="709814"/>
                  </a:lnTo>
                  <a:lnTo>
                    <a:pt x="4960468" y="723533"/>
                  </a:lnTo>
                  <a:lnTo>
                    <a:pt x="4956751" y="723899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609599" y="1828799"/>
              <a:ext cx="52069" cy="723900"/>
            </a:xfrm>
            <a:custGeom>
              <a:avLst/>
              <a:gdLst/>
              <a:ahLst/>
              <a:cxnLst/>
              <a:rect l="l" t="t" r="r" b="b"/>
              <a:pathLst>
                <a:path w="52070" h="723900">
                  <a:moveTo>
                    <a:pt x="51889" y="723899"/>
                  </a:moveTo>
                  <a:lnTo>
                    <a:pt x="49571" y="723899"/>
                  </a:lnTo>
                  <a:lnTo>
                    <a:pt x="42281" y="722449"/>
                  </a:lnTo>
                  <a:lnTo>
                    <a:pt x="7250" y="695621"/>
                  </a:lnTo>
                  <a:lnTo>
                    <a:pt x="0" y="674328"/>
                  </a:lnTo>
                  <a:lnTo>
                    <a:pt x="0" y="49571"/>
                  </a:lnTo>
                  <a:lnTo>
                    <a:pt x="22097" y="11379"/>
                  </a:lnTo>
                  <a:lnTo>
                    <a:pt x="49571" y="0"/>
                  </a:lnTo>
                  <a:lnTo>
                    <a:pt x="51889" y="0"/>
                  </a:lnTo>
                  <a:lnTo>
                    <a:pt x="47399" y="5579"/>
                  </a:lnTo>
                  <a:lnTo>
                    <a:pt x="43679" y="16738"/>
                  </a:lnTo>
                  <a:lnTo>
                    <a:pt x="41238" y="25541"/>
                  </a:lnTo>
                  <a:lnTo>
                    <a:pt x="39494" y="35211"/>
                  </a:lnTo>
                  <a:lnTo>
                    <a:pt x="38448" y="45747"/>
                  </a:lnTo>
                  <a:lnTo>
                    <a:pt x="38100" y="57150"/>
                  </a:lnTo>
                  <a:lnTo>
                    <a:pt x="38100" y="666750"/>
                  </a:lnTo>
                  <a:lnTo>
                    <a:pt x="43679" y="707160"/>
                  </a:lnTo>
                  <a:lnTo>
                    <a:pt x="47399" y="718320"/>
                  </a:lnTo>
                  <a:lnTo>
                    <a:pt x="51889" y="723899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 descr=""/>
          <p:cNvGrpSpPr/>
          <p:nvPr/>
        </p:nvGrpSpPr>
        <p:grpSpPr>
          <a:xfrm>
            <a:off x="609599" y="2686049"/>
            <a:ext cx="5029200" cy="723900"/>
            <a:chOff x="609599" y="2686049"/>
            <a:chExt cx="5029200" cy="723900"/>
          </a:xfrm>
        </p:grpSpPr>
        <p:sp>
          <p:nvSpPr>
            <p:cNvPr id="7" name="object 7" descr=""/>
            <p:cNvSpPr/>
            <p:nvPr/>
          </p:nvSpPr>
          <p:spPr>
            <a:xfrm>
              <a:off x="628649" y="2686049"/>
              <a:ext cx="5010150" cy="723900"/>
            </a:xfrm>
            <a:custGeom>
              <a:avLst/>
              <a:gdLst/>
              <a:ahLst/>
              <a:cxnLst/>
              <a:rect l="l" t="t" r="r" b="b"/>
              <a:pathLst>
                <a:path w="5010150" h="723900">
                  <a:moveTo>
                    <a:pt x="4956751" y="723899"/>
                  </a:moveTo>
                  <a:lnTo>
                    <a:pt x="33047" y="723899"/>
                  </a:lnTo>
                  <a:lnTo>
                    <a:pt x="28187" y="722449"/>
                  </a:lnTo>
                  <a:lnTo>
                    <a:pt x="966" y="681618"/>
                  </a:lnTo>
                  <a:lnTo>
                    <a:pt x="0" y="674328"/>
                  </a:lnTo>
                  <a:lnTo>
                    <a:pt x="0" y="666749"/>
                  </a:lnTo>
                  <a:lnTo>
                    <a:pt x="0" y="49571"/>
                  </a:lnTo>
                  <a:lnTo>
                    <a:pt x="14731" y="11379"/>
                  </a:lnTo>
                  <a:lnTo>
                    <a:pt x="33047" y="0"/>
                  </a:lnTo>
                  <a:lnTo>
                    <a:pt x="4956751" y="0"/>
                  </a:lnTo>
                  <a:lnTo>
                    <a:pt x="4996063" y="19392"/>
                  </a:lnTo>
                  <a:lnTo>
                    <a:pt x="5010149" y="53397"/>
                  </a:lnTo>
                  <a:lnTo>
                    <a:pt x="5010149" y="670502"/>
                  </a:lnTo>
                  <a:lnTo>
                    <a:pt x="4990756" y="709813"/>
                  </a:lnTo>
                  <a:lnTo>
                    <a:pt x="4960468" y="723533"/>
                  </a:lnTo>
                  <a:lnTo>
                    <a:pt x="4956751" y="723899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609599" y="2686049"/>
              <a:ext cx="52069" cy="723900"/>
            </a:xfrm>
            <a:custGeom>
              <a:avLst/>
              <a:gdLst/>
              <a:ahLst/>
              <a:cxnLst/>
              <a:rect l="l" t="t" r="r" b="b"/>
              <a:pathLst>
                <a:path w="52070" h="723900">
                  <a:moveTo>
                    <a:pt x="51889" y="723899"/>
                  </a:moveTo>
                  <a:lnTo>
                    <a:pt x="49571" y="723899"/>
                  </a:lnTo>
                  <a:lnTo>
                    <a:pt x="42281" y="722449"/>
                  </a:lnTo>
                  <a:lnTo>
                    <a:pt x="7250" y="695621"/>
                  </a:lnTo>
                  <a:lnTo>
                    <a:pt x="0" y="674328"/>
                  </a:lnTo>
                  <a:lnTo>
                    <a:pt x="0" y="49571"/>
                  </a:lnTo>
                  <a:lnTo>
                    <a:pt x="22097" y="11380"/>
                  </a:lnTo>
                  <a:lnTo>
                    <a:pt x="49571" y="0"/>
                  </a:lnTo>
                  <a:lnTo>
                    <a:pt x="51889" y="0"/>
                  </a:lnTo>
                  <a:lnTo>
                    <a:pt x="47399" y="5579"/>
                  </a:lnTo>
                  <a:lnTo>
                    <a:pt x="43679" y="16738"/>
                  </a:lnTo>
                  <a:lnTo>
                    <a:pt x="41238" y="25541"/>
                  </a:lnTo>
                  <a:lnTo>
                    <a:pt x="39494" y="35211"/>
                  </a:lnTo>
                  <a:lnTo>
                    <a:pt x="38448" y="45747"/>
                  </a:lnTo>
                  <a:lnTo>
                    <a:pt x="38100" y="57150"/>
                  </a:lnTo>
                  <a:lnTo>
                    <a:pt x="38100" y="666750"/>
                  </a:lnTo>
                  <a:lnTo>
                    <a:pt x="43679" y="707161"/>
                  </a:lnTo>
                  <a:lnTo>
                    <a:pt x="47399" y="718320"/>
                  </a:lnTo>
                  <a:lnTo>
                    <a:pt x="51889" y="723899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9" name="object 9" descr=""/>
          <p:cNvGrpSpPr/>
          <p:nvPr/>
        </p:nvGrpSpPr>
        <p:grpSpPr>
          <a:xfrm>
            <a:off x="609599" y="3543299"/>
            <a:ext cx="5029200" cy="723900"/>
            <a:chOff x="609599" y="3543299"/>
            <a:chExt cx="5029200" cy="723900"/>
          </a:xfrm>
        </p:grpSpPr>
        <p:sp>
          <p:nvSpPr>
            <p:cNvPr id="10" name="object 10" descr=""/>
            <p:cNvSpPr/>
            <p:nvPr/>
          </p:nvSpPr>
          <p:spPr>
            <a:xfrm>
              <a:off x="628649" y="3543299"/>
              <a:ext cx="5010150" cy="723900"/>
            </a:xfrm>
            <a:custGeom>
              <a:avLst/>
              <a:gdLst/>
              <a:ahLst/>
              <a:cxnLst/>
              <a:rect l="l" t="t" r="r" b="b"/>
              <a:pathLst>
                <a:path w="5010150" h="723900">
                  <a:moveTo>
                    <a:pt x="4956751" y="723899"/>
                  </a:moveTo>
                  <a:lnTo>
                    <a:pt x="33047" y="723899"/>
                  </a:lnTo>
                  <a:lnTo>
                    <a:pt x="28187" y="722449"/>
                  </a:lnTo>
                  <a:lnTo>
                    <a:pt x="966" y="681617"/>
                  </a:lnTo>
                  <a:lnTo>
                    <a:pt x="0" y="674328"/>
                  </a:lnTo>
                  <a:lnTo>
                    <a:pt x="0" y="666749"/>
                  </a:lnTo>
                  <a:lnTo>
                    <a:pt x="0" y="49571"/>
                  </a:lnTo>
                  <a:lnTo>
                    <a:pt x="14731" y="11379"/>
                  </a:lnTo>
                  <a:lnTo>
                    <a:pt x="33047" y="0"/>
                  </a:lnTo>
                  <a:lnTo>
                    <a:pt x="4956751" y="0"/>
                  </a:lnTo>
                  <a:lnTo>
                    <a:pt x="4996063" y="19391"/>
                  </a:lnTo>
                  <a:lnTo>
                    <a:pt x="5010149" y="53397"/>
                  </a:lnTo>
                  <a:lnTo>
                    <a:pt x="5010149" y="670502"/>
                  </a:lnTo>
                  <a:lnTo>
                    <a:pt x="4990756" y="709813"/>
                  </a:lnTo>
                  <a:lnTo>
                    <a:pt x="4960468" y="723533"/>
                  </a:lnTo>
                  <a:lnTo>
                    <a:pt x="4956751" y="723899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609599" y="3543299"/>
              <a:ext cx="52069" cy="723900"/>
            </a:xfrm>
            <a:custGeom>
              <a:avLst/>
              <a:gdLst/>
              <a:ahLst/>
              <a:cxnLst/>
              <a:rect l="l" t="t" r="r" b="b"/>
              <a:pathLst>
                <a:path w="52070" h="723900">
                  <a:moveTo>
                    <a:pt x="51889" y="723899"/>
                  </a:moveTo>
                  <a:lnTo>
                    <a:pt x="49571" y="723899"/>
                  </a:lnTo>
                  <a:lnTo>
                    <a:pt x="42281" y="722449"/>
                  </a:lnTo>
                  <a:lnTo>
                    <a:pt x="7250" y="695621"/>
                  </a:lnTo>
                  <a:lnTo>
                    <a:pt x="0" y="674328"/>
                  </a:lnTo>
                  <a:lnTo>
                    <a:pt x="0" y="49571"/>
                  </a:lnTo>
                  <a:lnTo>
                    <a:pt x="22097" y="11379"/>
                  </a:lnTo>
                  <a:lnTo>
                    <a:pt x="49571" y="0"/>
                  </a:lnTo>
                  <a:lnTo>
                    <a:pt x="51889" y="0"/>
                  </a:lnTo>
                  <a:lnTo>
                    <a:pt x="47399" y="5579"/>
                  </a:lnTo>
                  <a:lnTo>
                    <a:pt x="43679" y="16738"/>
                  </a:lnTo>
                  <a:lnTo>
                    <a:pt x="41238" y="25541"/>
                  </a:lnTo>
                  <a:lnTo>
                    <a:pt x="39494" y="35211"/>
                  </a:lnTo>
                  <a:lnTo>
                    <a:pt x="38448" y="45747"/>
                  </a:lnTo>
                  <a:lnTo>
                    <a:pt x="38100" y="57150"/>
                  </a:lnTo>
                  <a:lnTo>
                    <a:pt x="38100" y="666750"/>
                  </a:lnTo>
                  <a:lnTo>
                    <a:pt x="43679" y="707161"/>
                  </a:lnTo>
                  <a:lnTo>
                    <a:pt x="47399" y="718320"/>
                  </a:lnTo>
                  <a:lnTo>
                    <a:pt x="51889" y="723899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2" name="object 12" descr=""/>
          <p:cNvGrpSpPr/>
          <p:nvPr/>
        </p:nvGrpSpPr>
        <p:grpSpPr>
          <a:xfrm>
            <a:off x="609599" y="4400549"/>
            <a:ext cx="5029200" cy="723900"/>
            <a:chOff x="609599" y="4400549"/>
            <a:chExt cx="5029200" cy="723900"/>
          </a:xfrm>
        </p:grpSpPr>
        <p:sp>
          <p:nvSpPr>
            <p:cNvPr id="13" name="object 13" descr=""/>
            <p:cNvSpPr/>
            <p:nvPr/>
          </p:nvSpPr>
          <p:spPr>
            <a:xfrm>
              <a:off x="628649" y="4400549"/>
              <a:ext cx="5010150" cy="723900"/>
            </a:xfrm>
            <a:custGeom>
              <a:avLst/>
              <a:gdLst/>
              <a:ahLst/>
              <a:cxnLst/>
              <a:rect l="l" t="t" r="r" b="b"/>
              <a:pathLst>
                <a:path w="5010150" h="723900">
                  <a:moveTo>
                    <a:pt x="4956751" y="723899"/>
                  </a:moveTo>
                  <a:lnTo>
                    <a:pt x="33047" y="723899"/>
                  </a:lnTo>
                  <a:lnTo>
                    <a:pt x="28187" y="722450"/>
                  </a:lnTo>
                  <a:lnTo>
                    <a:pt x="966" y="681618"/>
                  </a:lnTo>
                  <a:lnTo>
                    <a:pt x="0" y="674327"/>
                  </a:lnTo>
                  <a:lnTo>
                    <a:pt x="0" y="666749"/>
                  </a:lnTo>
                  <a:lnTo>
                    <a:pt x="0" y="49571"/>
                  </a:lnTo>
                  <a:lnTo>
                    <a:pt x="14731" y="11379"/>
                  </a:lnTo>
                  <a:lnTo>
                    <a:pt x="33047" y="0"/>
                  </a:lnTo>
                  <a:lnTo>
                    <a:pt x="4956751" y="0"/>
                  </a:lnTo>
                  <a:lnTo>
                    <a:pt x="4996063" y="19392"/>
                  </a:lnTo>
                  <a:lnTo>
                    <a:pt x="5010149" y="53397"/>
                  </a:lnTo>
                  <a:lnTo>
                    <a:pt x="5010149" y="670502"/>
                  </a:lnTo>
                  <a:lnTo>
                    <a:pt x="4990756" y="709814"/>
                  </a:lnTo>
                  <a:lnTo>
                    <a:pt x="4960468" y="723533"/>
                  </a:lnTo>
                  <a:lnTo>
                    <a:pt x="4956751" y="723899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609599" y="4400549"/>
              <a:ext cx="52069" cy="723900"/>
            </a:xfrm>
            <a:custGeom>
              <a:avLst/>
              <a:gdLst/>
              <a:ahLst/>
              <a:cxnLst/>
              <a:rect l="l" t="t" r="r" b="b"/>
              <a:pathLst>
                <a:path w="52070" h="723900">
                  <a:moveTo>
                    <a:pt x="51889" y="723899"/>
                  </a:moveTo>
                  <a:lnTo>
                    <a:pt x="49571" y="723899"/>
                  </a:lnTo>
                  <a:lnTo>
                    <a:pt x="42281" y="722449"/>
                  </a:lnTo>
                  <a:lnTo>
                    <a:pt x="7250" y="695621"/>
                  </a:lnTo>
                  <a:lnTo>
                    <a:pt x="0" y="674328"/>
                  </a:lnTo>
                  <a:lnTo>
                    <a:pt x="0" y="49571"/>
                  </a:lnTo>
                  <a:lnTo>
                    <a:pt x="22097" y="11379"/>
                  </a:lnTo>
                  <a:lnTo>
                    <a:pt x="49571" y="0"/>
                  </a:lnTo>
                  <a:lnTo>
                    <a:pt x="51889" y="0"/>
                  </a:lnTo>
                  <a:lnTo>
                    <a:pt x="47399" y="5579"/>
                  </a:lnTo>
                  <a:lnTo>
                    <a:pt x="43679" y="16738"/>
                  </a:lnTo>
                  <a:lnTo>
                    <a:pt x="41238" y="25541"/>
                  </a:lnTo>
                  <a:lnTo>
                    <a:pt x="39494" y="35210"/>
                  </a:lnTo>
                  <a:lnTo>
                    <a:pt x="38448" y="45747"/>
                  </a:lnTo>
                  <a:lnTo>
                    <a:pt x="38100" y="57150"/>
                  </a:lnTo>
                  <a:lnTo>
                    <a:pt x="38100" y="666750"/>
                  </a:lnTo>
                  <a:lnTo>
                    <a:pt x="43679" y="707161"/>
                  </a:lnTo>
                  <a:lnTo>
                    <a:pt x="47399" y="718320"/>
                  </a:lnTo>
                  <a:lnTo>
                    <a:pt x="51889" y="723899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5" name="object 15" descr=""/>
          <p:cNvSpPr txBox="1"/>
          <p:nvPr/>
        </p:nvSpPr>
        <p:spPr>
          <a:xfrm>
            <a:off x="596899" y="1412811"/>
            <a:ext cx="4678680" cy="2584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1450" spc="-40">
                <a:solidFill>
                  <a:srgbClr val="333333"/>
                </a:solidFill>
                <a:latin typeface="Noto Sans JP"/>
                <a:cs typeface="Noto Sans JP"/>
              </a:rPr>
              <a:t>NLP</a:t>
            </a:r>
            <a:r>
              <a:rPr dirty="0" sz="1450" spc="-3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기반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반려로봇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시스템의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효과적인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구현을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위한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단계별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95">
                <a:solidFill>
                  <a:srgbClr val="333333"/>
                </a:solidFill>
                <a:latin typeface="Dotum"/>
                <a:cs typeface="Dotum"/>
              </a:rPr>
              <a:t>접근법</a:t>
            </a:r>
            <a:endParaRPr sz="1500">
              <a:latin typeface="Dotum"/>
              <a:cs typeface="Dotum"/>
            </a:endParaRPr>
          </a:p>
        </p:txBody>
      </p:sp>
      <p:sp>
        <p:nvSpPr>
          <p:cNvPr id="16" name="object 16" descr=""/>
          <p:cNvSpPr txBox="1"/>
          <p:nvPr/>
        </p:nvSpPr>
        <p:spPr>
          <a:xfrm>
            <a:off x="749299" y="1879117"/>
            <a:ext cx="4528820" cy="558800"/>
          </a:xfrm>
          <a:prstGeom prst="rect">
            <a:avLst/>
          </a:prstGeom>
        </p:spPr>
        <p:txBody>
          <a:bodyPr wrap="square" lIns="0" tIns="7302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75"/>
              </a:spcBef>
            </a:pPr>
            <a:r>
              <a:rPr dirty="0" sz="1350" spc="-170" b="1">
                <a:solidFill>
                  <a:srgbClr val="0066CC"/>
                </a:solidFill>
                <a:latin typeface="Noto Sans JP"/>
                <a:cs typeface="Noto Sans JP"/>
              </a:rPr>
              <a:t>1</a:t>
            </a:r>
            <a:r>
              <a:rPr dirty="0" sz="1350" spc="-170" b="1">
                <a:solidFill>
                  <a:srgbClr val="0066CC"/>
                </a:solidFill>
                <a:latin typeface="Malgun Gothic"/>
                <a:cs typeface="Malgun Gothic"/>
              </a:rPr>
              <a:t>단계</a:t>
            </a:r>
            <a:r>
              <a:rPr dirty="0" sz="1350" spc="-170" b="1">
                <a:solidFill>
                  <a:srgbClr val="0066CC"/>
                </a:solidFill>
                <a:latin typeface="Noto Sans JP"/>
                <a:cs typeface="Noto Sans JP"/>
              </a:rPr>
              <a:t>:</a:t>
            </a:r>
            <a:r>
              <a:rPr dirty="0" sz="1350" spc="35" b="1">
                <a:solidFill>
                  <a:srgbClr val="0066CC"/>
                </a:solidFill>
                <a:latin typeface="Noto Sans JP"/>
                <a:cs typeface="Noto Sans JP"/>
              </a:rPr>
              <a:t> </a:t>
            </a:r>
            <a:r>
              <a:rPr dirty="0" sz="1350" spc="-260" b="1">
                <a:solidFill>
                  <a:srgbClr val="0066CC"/>
                </a:solidFill>
                <a:latin typeface="Malgun Gothic"/>
                <a:cs typeface="Malgun Gothic"/>
              </a:rPr>
              <a:t>기반</a:t>
            </a:r>
            <a:r>
              <a:rPr dirty="0" sz="1350" spc="-130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350" spc="-260" b="1">
                <a:solidFill>
                  <a:srgbClr val="0066CC"/>
                </a:solidFill>
                <a:latin typeface="Malgun Gothic"/>
                <a:cs typeface="Malgun Gothic"/>
              </a:rPr>
              <a:t>구조</a:t>
            </a:r>
            <a:r>
              <a:rPr dirty="0" sz="1350" spc="-125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350" spc="-285" b="1">
                <a:solidFill>
                  <a:srgbClr val="0066CC"/>
                </a:solidFill>
                <a:latin typeface="Malgun Gothic"/>
                <a:cs typeface="Malgun Gothic"/>
              </a:rPr>
              <a:t>구축</a:t>
            </a:r>
            <a:endParaRPr sz="1350">
              <a:latin typeface="Malgun Gothic"/>
              <a:cs typeface="Malgun Gothic"/>
            </a:endParaRPr>
          </a:p>
          <a:p>
            <a:pPr marL="12700">
              <a:lnSpc>
                <a:spcPct val="100000"/>
              </a:lnSpc>
              <a:spcBef>
                <a:spcPts val="480"/>
              </a:spcBef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메인시스템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190">
                <a:solidFill>
                  <a:srgbClr val="333333"/>
                </a:solidFill>
                <a:latin typeface="Dotum"/>
                <a:cs typeface="Dotum"/>
              </a:rPr>
              <a:t>개발</a:t>
            </a:r>
            <a:r>
              <a:rPr dirty="0" sz="1300" spc="-190">
                <a:solidFill>
                  <a:srgbClr val="333333"/>
                </a:solidFill>
                <a:latin typeface="Noto Sans JP"/>
                <a:cs typeface="Noto Sans JP"/>
              </a:rPr>
              <a:t>,</a:t>
            </a:r>
            <a:r>
              <a:rPr dirty="0" sz="1300" spc="4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로봇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하드웨어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설계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00" spc="-45">
                <a:solidFill>
                  <a:srgbClr val="333333"/>
                </a:solidFill>
                <a:latin typeface="Noto Sans JP"/>
                <a:cs typeface="Noto Sans JP"/>
              </a:rPr>
              <a:t>NRF</a:t>
            </a:r>
            <a:r>
              <a:rPr dirty="0" sz="1300" spc="4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무선통신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프레임워크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구현</a:t>
            </a:r>
            <a:endParaRPr sz="1350">
              <a:latin typeface="Dotum"/>
              <a:cs typeface="Dotum"/>
            </a:endParaRPr>
          </a:p>
        </p:txBody>
      </p:sp>
      <p:sp>
        <p:nvSpPr>
          <p:cNvPr id="17" name="object 17" descr=""/>
          <p:cNvSpPr txBox="1"/>
          <p:nvPr/>
        </p:nvSpPr>
        <p:spPr>
          <a:xfrm>
            <a:off x="749299" y="2736367"/>
            <a:ext cx="4083050" cy="558800"/>
          </a:xfrm>
          <a:prstGeom prst="rect">
            <a:avLst/>
          </a:prstGeom>
        </p:spPr>
        <p:txBody>
          <a:bodyPr wrap="square" lIns="0" tIns="7302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75"/>
              </a:spcBef>
            </a:pPr>
            <a:r>
              <a:rPr dirty="0" sz="1350" spc="-170" b="1">
                <a:solidFill>
                  <a:srgbClr val="0066CC"/>
                </a:solidFill>
                <a:latin typeface="Noto Sans JP"/>
                <a:cs typeface="Noto Sans JP"/>
              </a:rPr>
              <a:t>2</a:t>
            </a:r>
            <a:r>
              <a:rPr dirty="0" sz="1350" spc="-170" b="1">
                <a:solidFill>
                  <a:srgbClr val="0066CC"/>
                </a:solidFill>
                <a:latin typeface="Malgun Gothic"/>
                <a:cs typeface="Malgun Gothic"/>
              </a:rPr>
              <a:t>단계</a:t>
            </a:r>
            <a:r>
              <a:rPr dirty="0" sz="1350" spc="-170" b="1">
                <a:solidFill>
                  <a:srgbClr val="0066CC"/>
                </a:solidFill>
                <a:latin typeface="Noto Sans JP"/>
                <a:cs typeface="Noto Sans JP"/>
              </a:rPr>
              <a:t>:</a:t>
            </a:r>
            <a:r>
              <a:rPr dirty="0" sz="1350" spc="40" b="1">
                <a:solidFill>
                  <a:srgbClr val="0066CC"/>
                </a:solidFill>
                <a:latin typeface="Noto Sans JP"/>
                <a:cs typeface="Noto Sans JP"/>
              </a:rPr>
              <a:t> </a:t>
            </a:r>
            <a:r>
              <a:rPr dirty="0" sz="1350" spc="-110" b="1">
                <a:solidFill>
                  <a:srgbClr val="0066CC"/>
                </a:solidFill>
                <a:latin typeface="Noto Sans JP"/>
                <a:cs typeface="Noto Sans JP"/>
              </a:rPr>
              <a:t>NLP</a:t>
            </a:r>
            <a:r>
              <a:rPr dirty="0" sz="1350" spc="40" b="1">
                <a:solidFill>
                  <a:srgbClr val="0066CC"/>
                </a:solidFill>
                <a:latin typeface="Noto Sans JP"/>
                <a:cs typeface="Noto Sans JP"/>
              </a:rPr>
              <a:t> </a:t>
            </a:r>
            <a:r>
              <a:rPr dirty="0" sz="1350" spc="-260" b="1">
                <a:solidFill>
                  <a:srgbClr val="0066CC"/>
                </a:solidFill>
                <a:latin typeface="Malgun Gothic"/>
                <a:cs typeface="Malgun Gothic"/>
              </a:rPr>
              <a:t>엔진</a:t>
            </a:r>
            <a:r>
              <a:rPr dirty="0" sz="1350" spc="-125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350" spc="-285" b="1">
                <a:solidFill>
                  <a:srgbClr val="0066CC"/>
                </a:solidFill>
                <a:latin typeface="Malgun Gothic"/>
                <a:cs typeface="Malgun Gothic"/>
              </a:rPr>
              <a:t>통합</a:t>
            </a:r>
            <a:endParaRPr sz="1350">
              <a:latin typeface="Malgun Gothic"/>
              <a:cs typeface="Malgun Gothic"/>
            </a:endParaRPr>
          </a:p>
          <a:p>
            <a:pPr marL="12700">
              <a:lnSpc>
                <a:spcPct val="100000"/>
              </a:lnSpc>
              <a:spcBef>
                <a:spcPts val="480"/>
              </a:spcBef>
            </a:pPr>
            <a:r>
              <a:rPr dirty="0" sz="1300" spc="-35">
                <a:solidFill>
                  <a:srgbClr val="333333"/>
                </a:solidFill>
                <a:latin typeface="Noto Sans JP"/>
                <a:cs typeface="Noto Sans JP"/>
              </a:rPr>
              <a:t>1.2B</a:t>
            </a:r>
            <a:r>
              <a:rPr dirty="0" sz="1300" spc="-10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00" spc="-45">
                <a:solidFill>
                  <a:srgbClr val="333333"/>
                </a:solidFill>
                <a:latin typeface="Noto Sans JP"/>
                <a:cs typeface="Noto Sans JP"/>
              </a:rPr>
              <a:t>LLM</a:t>
            </a:r>
            <a:r>
              <a:rPr dirty="0" sz="1300" spc="3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모델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최적화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로봇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190">
                <a:solidFill>
                  <a:srgbClr val="333333"/>
                </a:solidFill>
                <a:latin typeface="Dotum"/>
                <a:cs typeface="Dotum"/>
              </a:rPr>
              <a:t>탑재</a:t>
            </a:r>
            <a:r>
              <a:rPr dirty="0" sz="1300" spc="-190">
                <a:solidFill>
                  <a:srgbClr val="333333"/>
                </a:solidFill>
                <a:latin typeface="Noto Sans JP"/>
                <a:cs typeface="Noto Sans JP"/>
              </a:rPr>
              <a:t>,</a:t>
            </a:r>
            <a:r>
              <a:rPr dirty="0" sz="1300" spc="40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사용자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명령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인식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패턴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학습</a:t>
            </a:r>
            <a:endParaRPr sz="1350">
              <a:latin typeface="Dotum"/>
              <a:cs typeface="Dotum"/>
            </a:endParaRPr>
          </a:p>
        </p:txBody>
      </p:sp>
      <p:sp>
        <p:nvSpPr>
          <p:cNvPr id="18" name="object 18" descr=""/>
          <p:cNvSpPr txBox="1"/>
          <p:nvPr/>
        </p:nvSpPr>
        <p:spPr>
          <a:xfrm>
            <a:off x="749299" y="3593617"/>
            <a:ext cx="3895090" cy="558800"/>
          </a:xfrm>
          <a:prstGeom prst="rect">
            <a:avLst/>
          </a:prstGeom>
        </p:spPr>
        <p:txBody>
          <a:bodyPr wrap="square" lIns="0" tIns="7302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75"/>
              </a:spcBef>
            </a:pPr>
            <a:r>
              <a:rPr dirty="0" sz="1350" spc="-170" b="1">
                <a:solidFill>
                  <a:srgbClr val="0066CC"/>
                </a:solidFill>
                <a:latin typeface="Noto Sans JP"/>
                <a:cs typeface="Noto Sans JP"/>
              </a:rPr>
              <a:t>3</a:t>
            </a:r>
            <a:r>
              <a:rPr dirty="0" sz="1350" spc="-170" b="1">
                <a:solidFill>
                  <a:srgbClr val="0066CC"/>
                </a:solidFill>
                <a:latin typeface="Malgun Gothic"/>
                <a:cs typeface="Malgun Gothic"/>
              </a:rPr>
              <a:t>단계</a:t>
            </a:r>
            <a:r>
              <a:rPr dirty="0" sz="1350" spc="-170" b="1">
                <a:solidFill>
                  <a:srgbClr val="0066CC"/>
                </a:solidFill>
                <a:latin typeface="Noto Sans JP"/>
                <a:cs typeface="Noto Sans JP"/>
              </a:rPr>
              <a:t>:</a:t>
            </a:r>
            <a:r>
              <a:rPr dirty="0" sz="1350" spc="35" b="1">
                <a:solidFill>
                  <a:srgbClr val="0066CC"/>
                </a:solidFill>
                <a:latin typeface="Noto Sans JP"/>
                <a:cs typeface="Noto Sans JP"/>
              </a:rPr>
              <a:t> </a:t>
            </a:r>
            <a:r>
              <a:rPr dirty="0" sz="1350" spc="-120" b="1">
                <a:solidFill>
                  <a:srgbClr val="0066CC"/>
                </a:solidFill>
                <a:latin typeface="Noto Sans JP"/>
                <a:cs typeface="Noto Sans JP"/>
              </a:rPr>
              <a:t>IoT</a:t>
            </a:r>
            <a:r>
              <a:rPr dirty="0" sz="1350" spc="35" b="1">
                <a:solidFill>
                  <a:srgbClr val="0066CC"/>
                </a:solidFill>
                <a:latin typeface="Noto Sans JP"/>
                <a:cs typeface="Noto Sans JP"/>
              </a:rPr>
              <a:t> </a:t>
            </a:r>
            <a:r>
              <a:rPr dirty="0" sz="1350" spc="-260" b="1">
                <a:solidFill>
                  <a:srgbClr val="0066CC"/>
                </a:solidFill>
                <a:latin typeface="Malgun Gothic"/>
                <a:cs typeface="Malgun Gothic"/>
              </a:rPr>
              <a:t>연동</a:t>
            </a:r>
            <a:r>
              <a:rPr dirty="0" sz="1350" spc="-125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350" spc="-260" b="1">
                <a:solidFill>
                  <a:srgbClr val="0066CC"/>
                </a:solidFill>
                <a:latin typeface="Malgun Gothic"/>
                <a:cs typeface="Malgun Gothic"/>
              </a:rPr>
              <a:t>및</a:t>
            </a:r>
            <a:r>
              <a:rPr dirty="0" sz="1350" spc="-130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350" spc="-260" b="1">
                <a:solidFill>
                  <a:srgbClr val="0066CC"/>
                </a:solidFill>
                <a:latin typeface="Malgun Gothic"/>
                <a:cs typeface="Malgun Gothic"/>
              </a:rPr>
              <a:t>행동</a:t>
            </a:r>
            <a:r>
              <a:rPr dirty="0" sz="1350" spc="-125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350" spc="-285" b="1">
                <a:solidFill>
                  <a:srgbClr val="0066CC"/>
                </a:solidFill>
                <a:latin typeface="Malgun Gothic"/>
                <a:cs typeface="Malgun Gothic"/>
              </a:rPr>
              <a:t>학습</a:t>
            </a:r>
            <a:endParaRPr sz="1350">
              <a:latin typeface="Malgun Gothic"/>
              <a:cs typeface="Malgun Gothic"/>
            </a:endParaRPr>
          </a:p>
          <a:p>
            <a:pPr marL="12700">
              <a:lnSpc>
                <a:spcPct val="100000"/>
              </a:lnSpc>
              <a:spcBef>
                <a:spcPts val="480"/>
              </a:spcBef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스마트홈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00" spc="-70">
                <a:solidFill>
                  <a:srgbClr val="333333"/>
                </a:solidFill>
                <a:latin typeface="Noto Sans JP"/>
                <a:cs typeface="Noto Sans JP"/>
              </a:rPr>
              <a:t>IoT</a:t>
            </a:r>
            <a:r>
              <a:rPr dirty="0" sz="1300" spc="4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기기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연결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190">
                <a:solidFill>
                  <a:srgbClr val="333333"/>
                </a:solidFill>
                <a:latin typeface="Dotum"/>
                <a:cs typeface="Dotum"/>
              </a:rPr>
              <a:t>구현</a:t>
            </a:r>
            <a:r>
              <a:rPr dirty="0" sz="1300" spc="-190">
                <a:solidFill>
                  <a:srgbClr val="333333"/>
                </a:solidFill>
                <a:latin typeface="Noto Sans JP"/>
                <a:cs typeface="Noto Sans JP"/>
              </a:rPr>
              <a:t>,</a:t>
            </a:r>
            <a:r>
              <a:rPr dirty="0" sz="1300" spc="4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사용자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행동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모방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알고리즘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구현</a:t>
            </a:r>
            <a:endParaRPr sz="1350">
              <a:latin typeface="Dotum"/>
              <a:cs typeface="Dotum"/>
            </a:endParaRPr>
          </a:p>
        </p:txBody>
      </p:sp>
      <p:sp>
        <p:nvSpPr>
          <p:cNvPr id="19" name="object 19" descr=""/>
          <p:cNvSpPr txBox="1"/>
          <p:nvPr/>
        </p:nvSpPr>
        <p:spPr>
          <a:xfrm>
            <a:off x="749299" y="4450867"/>
            <a:ext cx="3676650" cy="558800"/>
          </a:xfrm>
          <a:prstGeom prst="rect">
            <a:avLst/>
          </a:prstGeom>
        </p:spPr>
        <p:txBody>
          <a:bodyPr wrap="square" lIns="0" tIns="7302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75"/>
              </a:spcBef>
            </a:pPr>
            <a:r>
              <a:rPr dirty="0" sz="1350" spc="-170" b="1">
                <a:solidFill>
                  <a:srgbClr val="0066CC"/>
                </a:solidFill>
                <a:latin typeface="Noto Sans JP"/>
                <a:cs typeface="Noto Sans JP"/>
              </a:rPr>
              <a:t>4</a:t>
            </a:r>
            <a:r>
              <a:rPr dirty="0" sz="1350" spc="-170" b="1">
                <a:solidFill>
                  <a:srgbClr val="0066CC"/>
                </a:solidFill>
                <a:latin typeface="Malgun Gothic"/>
                <a:cs typeface="Malgun Gothic"/>
              </a:rPr>
              <a:t>단계</a:t>
            </a:r>
            <a:r>
              <a:rPr dirty="0" sz="1350" spc="-170" b="1">
                <a:solidFill>
                  <a:srgbClr val="0066CC"/>
                </a:solidFill>
                <a:latin typeface="Noto Sans JP"/>
                <a:cs typeface="Noto Sans JP"/>
              </a:rPr>
              <a:t>:</a:t>
            </a:r>
            <a:r>
              <a:rPr dirty="0" sz="1350" spc="35" b="1">
                <a:solidFill>
                  <a:srgbClr val="0066CC"/>
                </a:solidFill>
                <a:latin typeface="Noto Sans JP"/>
                <a:cs typeface="Noto Sans JP"/>
              </a:rPr>
              <a:t> </a:t>
            </a:r>
            <a:r>
              <a:rPr dirty="0" sz="1350" spc="-260" b="1">
                <a:solidFill>
                  <a:srgbClr val="0066CC"/>
                </a:solidFill>
                <a:latin typeface="Malgun Gothic"/>
                <a:cs typeface="Malgun Gothic"/>
              </a:rPr>
              <a:t>기능</a:t>
            </a:r>
            <a:r>
              <a:rPr dirty="0" sz="1350" spc="-130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350" spc="-260" b="1">
                <a:solidFill>
                  <a:srgbClr val="0066CC"/>
                </a:solidFill>
                <a:latin typeface="Malgun Gothic"/>
                <a:cs typeface="Malgun Gothic"/>
              </a:rPr>
              <a:t>고도화</a:t>
            </a:r>
            <a:r>
              <a:rPr dirty="0" sz="1350" spc="-130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350" spc="-260" b="1">
                <a:solidFill>
                  <a:srgbClr val="0066CC"/>
                </a:solidFill>
                <a:latin typeface="Malgun Gothic"/>
                <a:cs typeface="Malgun Gothic"/>
              </a:rPr>
              <a:t>및</a:t>
            </a:r>
            <a:r>
              <a:rPr dirty="0" sz="1350" spc="-130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350" spc="-285" b="1">
                <a:solidFill>
                  <a:srgbClr val="0066CC"/>
                </a:solidFill>
                <a:latin typeface="Malgun Gothic"/>
                <a:cs typeface="Malgun Gothic"/>
              </a:rPr>
              <a:t>상용화</a:t>
            </a:r>
            <a:endParaRPr sz="1350">
              <a:latin typeface="Malgun Gothic"/>
              <a:cs typeface="Malgun Gothic"/>
            </a:endParaRPr>
          </a:p>
          <a:p>
            <a:pPr marL="12700">
              <a:lnSpc>
                <a:spcPct val="100000"/>
              </a:lnSpc>
              <a:spcBef>
                <a:spcPts val="480"/>
              </a:spcBef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기능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10">
                <a:solidFill>
                  <a:srgbClr val="333333"/>
                </a:solidFill>
                <a:latin typeface="Dotum"/>
                <a:cs typeface="Dotum"/>
              </a:rPr>
              <a:t>최적화</a:t>
            </a:r>
            <a:r>
              <a:rPr dirty="0" sz="1300" spc="-210">
                <a:solidFill>
                  <a:srgbClr val="333333"/>
                </a:solidFill>
                <a:latin typeface="Noto Sans JP"/>
                <a:cs typeface="Noto Sans JP"/>
              </a:rPr>
              <a:t>,</a:t>
            </a:r>
            <a:r>
              <a:rPr dirty="0" sz="1300" spc="5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실사용자</a:t>
            </a:r>
            <a:r>
              <a:rPr dirty="0" sz="1350" spc="-1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테스트</a:t>
            </a:r>
            <a:r>
              <a:rPr dirty="0" sz="1350" spc="-1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350" spc="-1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피드백</a:t>
            </a:r>
            <a:r>
              <a:rPr dirty="0" sz="1350" spc="-1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190">
                <a:solidFill>
                  <a:srgbClr val="333333"/>
                </a:solidFill>
                <a:latin typeface="Dotum"/>
                <a:cs typeface="Dotum"/>
              </a:rPr>
              <a:t>반영</a:t>
            </a:r>
            <a:r>
              <a:rPr dirty="0" sz="1300" spc="-190">
                <a:solidFill>
                  <a:srgbClr val="333333"/>
                </a:solidFill>
                <a:latin typeface="Noto Sans JP"/>
                <a:cs typeface="Noto Sans JP"/>
              </a:rPr>
              <a:t>,</a:t>
            </a:r>
            <a:r>
              <a:rPr dirty="0" sz="1300" spc="5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안정성</a:t>
            </a:r>
            <a:r>
              <a:rPr dirty="0" sz="1350" spc="-1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강화</a:t>
            </a:r>
            <a:endParaRPr sz="1350">
              <a:latin typeface="Dotum"/>
              <a:cs typeface="Dotum"/>
            </a:endParaRPr>
          </a:p>
        </p:txBody>
      </p:sp>
      <p:grpSp>
        <p:nvGrpSpPr>
          <p:cNvPr id="20" name="object 20" descr=""/>
          <p:cNvGrpSpPr/>
          <p:nvPr/>
        </p:nvGrpSpPr>
        <p:grpSpPr>
          <a:xfrm>
            <a:off x="6095998" y="1409699"/>
            <a:ext cx="5486400" cy="4572000"/>
            <a:chOff x="6095998" y="1409699"/>
            <a:chExt cx="5486400" cy="4572000"/>
          </a:xfrm>
        </p:grpSpPr>
        <p:sp>
          <p:nvSpPr>
            <p:cNvPr id="21" name="object 21" descr=""/>
            <p:cNvSpPr/>
            <p:nvPr/>
          </p:nvSpPr>
          <p:spPr>
            <a:xfrm>
              <a:off x="6095998" y="1409699"/>
              <a:ext cx="5486400" cy="4572000"/>
            </a:xfrm>
            <a:custGeom>
              <a:avLst/>
              <a:gdLst/>
              <a:ahLst/>
              <a:cxnLst/>
              <a:rect l="l" t="t" r="r" b="b"/>
              <a:pathLst>
                <a:path w="5486400" h="4572000">
                  <a:moveTo>
                    <a:pt x="5379605" y="4571999"/>
                  </a:moveTo>
                  <a:lnTo>
                    <a:pt x="106795" y="4571999"/>
                  </a:lnTo>
                  <a:lnTo>
                    <a:pt x="99362" y="4571267"/>
                  </a:lnTo>
                  <a:lnTo>
                    <a:pt x="57038" y="4556905"/>
                  </a:lnTo>
                  <a:lnTo>
                    <a:pt x="23432" y="4527440"/>
                  </a:lnTo>
                  <a:lnTo>
                    <a:pt x="3660" y="4487358"/>
                  </a:lnTo>
                  <a:lnTo>
                    <a:pt x="0" y="4465204"/>
                  </a:lnTo>
                  <a:lnTo>
                    <a:pt x="0" y="4457699"/>
                  </a:lnTo>
                  <a:lnTo>
                    <a:pt x="0" y="106794"/>
                  </a:lnTo>
                  <a:lnTo>
                    <a:pt x="11572" y="63625"/>
                  </a:lnTo>
                  <a:lnTo>
                    <a:pt x="38784" y="28170"/>
                  </a:lnTo>
                  <a:lnTo>
                    <a:pt x="77493" y="5828"/>
                  </a:lnTo>
                  <a:lnTo>
                    <a:pt x="106795" y="0"/>
                  </a:lnTo>
                  <a:lnTo>
                    <a:pt x="5379605" y="0"/>
                  </a:lnTo>
                  <a:lnTo>
                    <a:pt x="5422772" y="11572"/>
                  </a:lnTo>
                  <a:lnTo>
                    <a:pt x="5458227" y="38784"/>
                  </a:lnTo>
                  <a:lnTo>
                    <a:pt x="5480570" y="77492"/>
                  </a:lnTo>
                  <a:lnTo>
                    <a:pt x="5486398" y="106794"/>
                  </a:lnTo>
                  <a:lnTo>
                    <a:pt x="5486398" y="4465204"/>
                  </a:lnTo>
                  <a:lnTo>
                    <a:pt x="5474825" y="4508373"/>
                  </a:lnTo>
                  <a:lnTo>
                    <a:pt x="5447614" y="4543828"/>
                  </a:lnTo>
                  <a:lnTo>
                    <a:pt x="5408906" y="4566170"/>
                  </a:lnTo>
                  <a:lnTo>
                    <a:pt x="5387037" y="4571267"/>
                  </a:lnTo>
                  <a:lnTo>
                    <a:pt x="5379605" y="4571999"/>
                  </a:lnTo>
                  <a:close/>
                </a:path>
              </a:pathLst>
            </a:custGeom>
            <a:solidFill>
              <a:srgbClr val="F9FAF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 descr=""/>
            <p:cNvSpPr/>
            <p:nvPr/>
          </p:nvSpPr>
          <p:spPr>
            <a:xfrm>
              <a:off x="6829424" y="1638299"/>
              <a:ext cx="4019550" cy="457200"/>
            </a:xfrm>
            <a:custGeom>
              <a:avLst/>
              <a:gdLst/>
              <a:ahLst/>
              <a:cxnLst/>
              <a:rect l="l" t="t" r="r" b="b"/>
              <a:pathLst>
                <a:path w="4019550" h="457200">
                  <a:moveTo>
                    <a:pt x="3948352" y="457199"/>
                  </a:moveTo>
                  <a:lnTo>
                    <a:pt x="71196" y="457199"/>
                  </a:lnTo>
                  <a:lnTo>
                    <a:pt x="66240" y="456711"/>
                  </a:lnTo>
                  <a:lnTo>
                    <a:pt x="29705" y="441577"/>
                  </a:lnTo>
                  <a:lnTo>
                    <a:pt x="3885" y="405537"/>
                  </a:lnTo>
                  <a:lnTo>
                    <a:pt x="0" y="386003"/>
                  </a:lnTo>
                  <a:lnTo>
                    <a:pt x="0" y="380999"/>
                  </a:lnTo>
                  <a:lnTo>
                    <a:pt x="0" y="71196"/>
                  </a:lnTo>
                  <a:lnTo>
                    <a:pt x="15621" y="29705"/>
                  </a:lnTo>
                  <a:lnTo>
                    <a:pt x="51661" y="3885"/>
                  </a:lnTo>
                  <a:lnTo>
                    <a:pt x="71196" y="0"/>
                  </a:lnTo>
                  <a:lnTo>
                    <a:pt x="3948352" y="0"/>
                  </a:lnTo>
                  <a:lnTo>
                    <a:pt x="3989843" y="15621"/>
                  </a:lnTo>
                  <a:lnTo>
                    <a:pt x="4015661" y="51661"/>
                  </a:lnTo>
                  <a:lnTo>
                    <a:pt x="4019548" y="71196"/>
                  </a:lnTo>
                  <a:lnTo>
                    <a:pt x="4019548" y="386003"/>
                  </a:lnTo>
                  <a:lnTo>
                    <a:pt x="4003927" y="427494"/>
                  </a:lnTo>
                  <a:lnTo>
                    <a:pt x="3967886" y="453314"/>
                  </a:lnTo>
                  <a:lnTo>
                    <a:pt x="3953307" y="456711"/>
                  </a:lnTo>
                  <a:lnTo>
                    <a:pt x="3948352" y="457199"/>
                  </a:lnTo>
                  <a:close/>
                </a:path>
              </a:pathLst>
            </a:custGeom>
            <a:solidFill>
              <a:srgbClr val="3B81F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3" name="object 23" descr=""/>
          <p:cNvSpPr txBox="1"/>
          <p:nvPr/>
        </p:nvSpPr>
        <p:spPr>
          <a:xfrm>
            <a:off x="8131472" y="1748663"/>
            <a:ext cx="1415415" cy="2324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350" spc="-260">
                <a:solidFill>
                  <a:srgbClr val="FFFFFF"/>
                </a:solidFill>
                <a:latin typeface="Dotum"/>
                <a:cs typeface="Dotum"/>
              </a:rPr>
              <a:t>요구사항</a:t>
            </a:r>
            <a:r>
              <a:rPr dirty="0" sz="1350" spc="-110">
                <a:solidFill>
                  <a:srgbClr val="FFFFFF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FFFFFF"/>
                </a:solidFill>
                <a:latin typeface="Dotum"/>
                <a:cs typeface="Dotum"/>
              </a:rPr>
              <a:t>분석</a:t>
            </a:r>
            <a:r>
              <a:rPr dirty="0" sz="1350" spc="-105">
                <a:solidFill>
                  <a:srgbClr val="FFFFFF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FFFFFF"/>
                </a:solidFill>
                <a:latin typeface="Dotum"/>
                <a:cs typeface="Dotum"/>
              </a:rPr>
              <a:t>및</a:t>
            </a:r>
            <a:r>
              <a:rPr dirty="0" sz="1350" spc="-110">
                <a:solidFill>
                  <a:srgbClr val="FFFFFF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FFFFFF"/>
                </a:solidFill>
                <a:latin typeface="Dotum"/>
                <a:cs typeface="Dotum"/>
              </a:rPr>
              <a:t>설계</a:t>
            </a:r>
            <a:endParaRPr sz="1350">
              <a:latin typeface="Dotum"/>
              <a:cs typeface="Dotum"/>
            </a:endParaRPr>
          </a:p>
        </p:txBody>
      </p:sp>
      <p:grpSp>
        <p:nvGrpSpPr>
          <p:cNvPr id="24" name="object 24" descr=""/>
          <p:cNvGrpSpPr/>
          <p:nvPr/>
        </p:nvGrpSpPr>
        <p:grpSpPr>
          <a:xfrm>
            <a:off x="6829424" y="2297906"/>
            <a:ext cx="4019550" cy="712470"/>
            <a:chOff x="6829424" y="2297906"/>
            <a:chExt cx="4019550" cy="712470"/>
          </a:xfrm>
        </p:grpSpPr>
        <p:pic>
          <p:nvPicPr>
            <p:cNvPr id="25" name="object 25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771333" y="2297906"/>
              <a:ext cx="145256" cy="167840"/>
            </a:xfrm>
            <a:prstGeom prst="rect">
              <a:avLst/>
            </a:prstGeom>
          </p:spPr>
        </p:pic>
        <p:sp>
          <p:nvSpPr>
            <p:cNvPr id="26" name="object 26" descr=""/>
            <p:cNvSpPr/>
            <p:nvPr/>
          </p:nvSpPr>
          <p:spPr>
            <a:xfrm>
              <a:off x="6829424" y="2552699"/>
              <a:ext cx="4019550" cy="457200"/>
            </a:xfrm>
            <a:custGeom>
              <a:avLst/>
              <a:gdLst/>
              <a:ahLst/>
              <a:cxnLst/>
              <a:rect l="l" t="t" r="r" b="b"/>
              <a:pathLst>
                <a:path w="4019550" h="457200">
                  <a:moveTo>
                    <a:pt x="3948352" y="457199"/>
                  </a:moveTo>
                  <a:lnTo>
                    <a:pt x="71196" y="457199"/>
                  </a:lnTo>
                  <a:lnTo>
                    <a:pt x="66240" y="456711"/>
                  </a:lnTo>
                  <a:lnTo>
                    <a:pt x="29705" y="441577"/>
                  </a:lnTo>
                  <a:lnTo>
                    <a:pt x="3885" y="405537"/>
                  </a:lnTo>
                  <a:lnTo>
                    <a:pt x="0" y="386003"/>
                  </a:lnTo>
                  <a:lnTo>
                    <a:pt x="0" y="380999"/>
                  </a:lnTo>
                  <a:lnTo>
                    <a:pt x="0" y="71196"/>
                  </a:lnTo>
                  <a:lnTo>
                    <a:pt x="15621" y="29704"/>
                  </a:lnTo>
                  <a:lnTo>
                    <a:pt x="51661" y="3885"/>
                  </a:lnTo>
                  <a:lnTo>
                    <a:pt x="71196" y="0"/>
                  </a:lnTo>
                  <a:lnTo>
                    <a:pt x="3948352" y="0"/>
                  </a:lnTo>
                  <a:lnTo>
                    <a:pt x="3989843" y="15621"/>
                  </a:lnTo>
                  <a:lnTo>
                    <a:pt x="4015661" y="51661"/>
                  </a:lnTo>
                  <a:lnTo>
                    <a:pt x="4019548" y="71196"/>
                  </a:lnTo>
                  <a:lnTo>
                    <a:pt x="4019548" y="386003"/>
                  </a:lnTo>
                  <a:lnTo>
                    <a:pt x="4003927" y="427494"/>
                  </a:lnTo>
                  <a:lnTo>
                    <a:pt x="3967886" y="453313"/>
                  </a:lnTo>
                  <a:lnTo>
                    <a:pt x="3953307" y="456711"/>
                  </a:lnTo>
                  <a:lnTo>
                    <a:pt x="3948352" y="457199"/>
                  </a:lnTo>
                  <a:close/>
                </a:path>
              </a:pathLst>
            </a:custGeom>
            <a:solidFill>
              <a:srgbClr val="3B81F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7" name="object 27" descr=""/>
          <p:cNvSpPr txBox="1"/>
          <p:nvPr/>
        </p:nvSpPr>
        <p:spPr>
          <a:xfrm>
            <a:off x="8003926" y="2663063"/>
            <a:ext cx="1670685" cy="2324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350" spc="-240">
                <a:solidFill>
                  <a:srgbClr val="FFFFFF"/>
                </a:solidFill>
                <a:latin typeface="Dotum"/>
                <a:cs typeface="Dotum"/>
              </a:rPr>
              <a:t>하드웨어</a:t>
            </a:r>
            <a:r>
              <a:rPr dirty="0" sz="1300" spc="-240" b="0">
                <a:solidFill>
                  <a:srgbClr val="FFFFFF"/>
                </a:solidFill>
                <a:latin typeface="Noto Sans JP Medium"/>
                <a:cs typeface="Noto Sans JP Medium"/>
              </a:rPr>
              <a:t>/</a:t>
            </a:r>
            <a:r>
              <a:rPr dirty="0" sz="1350" spc="-240">
                <a:solidFill>
                  <a:srgbClr val="FFFFFF"/>
                </a:solidFill>
                <a:latin typeface="Dotum"/>
                <a:cs typeface="Dotum"/>
              </a:rPr>
              <a:t>소프트웨어</a:t>
            </a:r>
            <a:r>
              <a:rPr dirty="0" sz="1350" spc="-60">
                <a:solidFill>
                  <a:srgbClr val="FFFFFF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FFFFFF"/>
                </a:solidFill>
                <a:latin typeface="Dotum"/>
                <a:cs typeface="Dotum"/>
              </a:rPr>
              <a:t>통합</a:t>
            </a:r>
            <a:endParaRPr sz="1350">
              <a:latin typeface="Dotum"/>
              <a:cs typeface="Dotum"/>
            </a:endParaRPr>
          </a:p>
        </p:txBody>
      </p:sp>
      <p:grpSp>
        <p:nvGrpSpPr>
          <p:cNvPr id="28" name="object 28" descr=""/>
          <p:cNvGrpSpPr/>
          <p:nvPr/>
        </p:nvGrpSpPr>
        <p:grpSpPr>
          <a:xfrm>
            <a:off x="6829424" y="3212306"/>
            <a:ext cx="4019550" cy="712470"/>
            <a:chOff x="6829424" y="3212306"/>
            <a:chExt cx="4019550" cy="712470"/>
          </a:xfrm>
        </p:grpSpPr>
        <p:pic>
          <p:nvPicPr>
            <p:cNvPr id="29" name="object 29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771333" y="3212306"/>
              <a:ext cx="145256" cy="167840"/>
            </a:xfrm>
            <a:prstGeom prst="rect">
              <a:avLst/>
            </a:prstGeom>
          </p:spPr>
        </p:pic>
        <p:sp>
          <p:nvSpPr>
            <p:cNvPr id="30" name="object 30" descr=""/>
            <p:cNvSpPr/>
            <p:nvPr/>
          </p:nvSpPr>
          <p:spPr>
            <a:xfrm>
              <a:off x="6829424" y="3467099"/>
              <a:ext cx="4019550" cy="457200"/>
            </a:xfrm>
            <a:custGeom>
              <a:avLst/>
              <a:gdLst/>
              <a:ahLst/>
              <a:cxnLst/>
              <a:rect l="l" t="t" r="r" b="b"/>
              <a:pathLst>
                <a:path w="4019550" h="457200">
                  <a:moveTo>
                    <a:pt x="3948352" y="457199"/>
                  </a:moveTo>
                  <a:lnTo>
                    <a:pt x="71196" y="457199"/>
                  </a:lnTo>
                  <a:lnTo>
                    <a:pt x="66240" y="456711"/>
                  </a:lnTo>
                  <a:lnTo>
                    <a:pt x="29705" y="441577"/>
                  </a:lnTo>
                  <a:lnTo>
                    <a:pt x="3885" y="405537"/>
                  </a:lnTo>
                  <a:lnTo>
                    <a:pt x="0" y="386003"/>
                  </a:lnTo>
                  <a:lnTo>
                    <a:pt x="0" y="380999"/>
                  </a:lnTo>
                  <a:lnTo>
                    <a:pt x="0" y="71196"/>
                  </a:lnTo>
                  <a:lnTo>
                    <a:pt x="15621" y="29704"/>
                  </a:lnTo>
                  <a:lnTo>
                    <a:pt x="51661" y="3885"/>
                  </a:lnTo>
                  <a:lnTo>
                    <a:pt x="71196" y="0"/>
                  </a:lnTo>
                  <a:lnTo>
                    <a:pt x="3948352" y="0"/>
                  </a:lnTo>
                  <a:lnTo>
                    <a:pt x="3989843" y="15621"/>
                  </a:lnTo>
                  <a:lnTo>
                    <a:pt x="4015661" y="51661"/>
                  </a:lnTo>
                  <a:lnTo>
                    <a:pt x="4019548" y="71196"/>
                  </a:lnTo>
                  <a:lnTo>
                    <a:pt x="4019548" y="386003"/>
                  </a:lnTo>
                  <a:lnTo>
                    <a:pt x="4003927" y="427494"/>
                  </a:lnTo>
                  <a:lnTo>
                    <a:pt x="3967886" y="453313"/>
                  </a:lnTo>
                  <a:lnTo>
                    <a:pt x="3953307" y="456711"/>
                  </a:lnTo>
                  <a:lnTo>
                    <a:pt x="3948352" y="457199"/>
                  </a:lnTo>
                  <a:close/>
                </a:path>
              </a:pathLst>
            </a:custGeom>
            <a:solidFill>
              <a:srgbClr val="3B81F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1" name="object 31" descr=""/>
          <p:cNvSpPr txBox="1"/>
          <p:nvPr/>
        </p:nvSpPr>
        <p:spPr>
          <a:xfrm>
            <a:off x="7848699" y="3577462"/>
            <a:ext cx="1981200" cy="2324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300" b="0">
                <a:solidFill>
                  <a:srgbClr val="FFFFFF"/>
                </a:solidFill>
                <a:latin typeface="Noto Sans JP Medium"/>
                <a:cs typeface="Noto Sans JP Medium"/>
              </a:rPr>
              <a:t>AI</a:t>
            </a:r>
            <a:r>
              <a:rPr dirty="0" sz="1300" spc="-75" b="0">
                <a:solidFill>
                  <a:srgbClr val="FFFFFF"/>
                </a:solidFill>
                <a:latin typeface="Noto Sans JP Medium"/>
                <a:cs typeface="Noto Sans JP Medium"/>
              </a:rPr>
              <a:t> </a:t>
            </a:r>
            <a:r>
              <a:rPr dirty="0" sz="1350" spc="-260">
                <a:solidFill>
                  <a:srgbClr val="FFFFFF"/>
                </a:solidFill>
                <a:latin typeface="Dotum"/>
                <a:cs typeface="Dotum"/>
              </a:rPr>
              <a:t>및</a:t>
            </a:r>
            <a:r>
              <a:rPr dirty="0" sz="1350" spc="-114">
                <a:solidFill>
                  <a:srgbClr val="FFFFFF"/>
                </a:solidFill>
                <a:latin typeface="Dotum"/>
                <a:cs typeface="Dotum"/>
              </a:rPr>
              <a:t> </a:t>
            </a:r>
            <a:r>
              <a:rPr dirty="0" sz="1300" spc="-50" b="0">
                <a:solidFill>
                  <a:srgbClr val="FFFFFF"/>
                </a:solidFill>
                <a:latin typeface="Noto Sans JP Medium"/>
                <a:cs typeface="Noto Sans JP Medium"/>
              </a:rPr>
              <a:t>NLP</a:t>
            </a:r>
            <a:r>
              <a:rPr dirty="0" sz="1300" spc="5" b="0">
                <a:solidFill>
                  <a:srgbClr val="FFFFFF"/>
                </a:solidFill>
                <a:latin typeface="Noto Sans JP Medium"/>
                <a:cs typeface="Noto Sans JP Medium"/>
              </a:rPr>
              <a:t> </a:t>
            </a:r>
            <a:r>
              <a:rPr dirty="0" sz="1350" spc="-260">
                <a:solidFill>
                  <a:srgbClr val="FFFFFF"/>
                </a:solidFill>
                <a:latin typeface="Dotum"/>
                <a:cs typeface="Dotum"/>
              </a:rPr>
              <a:t>모델</a:t>
            </a:r>
            <a:r>
              <a:rPr dirty="0" sz="1350" spc="-114">
                <a:solidFill>
                  <a:srgbClr val="FFFFFF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FFFFFF"/>
                </a:solidFill>
                <a:latin typeface="Dotum"/>
                <a:cs typeface="Dotum"/>
              </a:rPr>
              <a:t>훈련</a:t>
            </a:r>
            <a:r>
              <a:rPr dirty="0" sz="1350" spc="-114">
                <a:solidFill>
                  <a:srgbClr val="FFFFFF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FFFFFF"/>
                </a:solidFill>
                <a:latin typeface="Dotum"/>
                <a:cs typeface="Dotum"/>
              </a:rPr>
              <a:t>및</a:t>
            </a:r>
            <a:r>
              <a:rPr dirty="0" sz="1350" spc="-114">
                <a:solidFill>
                  <a:srgbClr val="FFFFFF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FFFFFF"/>
                </a:solidFill>
                <a:latin typeface="Dotum"/>
                <a:cs typeface="Dotum"/>
              </a:rPr>
              <a:t>최적화</a:t>
            </a:r>
            <a:endParaRPr sz="1350">
              <a:latin typeface="Dotum"/>
              <a:cs typeface="Dotum"/>
            </a:endParaRPr>
          </a:p>
        </p:txBody>
      </p:sp>
      <p:grpSp>
        <p:nvGrpSpPr>
          <p:cNvPr id="32" name="object 32" descr=""/>
          <p:cNvGrpSpPr/>
          <p:nvPr/>
        </p:nvGrpSpPr>
        <p:grpSpPr>
          <a:xfrm>
            <a:off x="6829424" y="4126706"/>
            <a:ext cx="4019550" cy="712470"/>
            <a:chOff x="6829424" y="4126706"/>
            <a:chExt cx="4019550" cy="712470"/>
          </a:xfrm>
        </p:grpSpPr>
        <p:pic>
          <p:nvPicPr>
            <p:cNvPr id="33" name="object 3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771333" y="4126706"/>
              <a:ext cx="145256" cy="167840"/>
            </a:xfrm>
            <a:prstGeom prst="rect">
              <a:avLst/>
            </a:prstGeom>
          </p:spPr>
        </p:pic>
        <p:sp>
          <p:nvSpPr>
            <p:cNvPr id="34" name="object 34" descr=""/>
            <p:cNvSpPr/>
            <p:nvPr/>
          </p:nvSpPr>
          <p:spPr>
            <a:xfrm>
              <a:off x="6829424" y="4381499"/>
              <a:ext cx="4019550" cy="457200"/>
            </a:xfrm>
            <a:custGeom>
              <a:avLst/>
              <a:gdLst/>
              <a:ahLst/>
              <a:cxnLst/>
              <a:rect l="l" t="t" r="r" b="b"/>
              <a:pathLst>
                <a:path w="4019550" h="457200">
                  <a:moveTo>
                    <a:pt x="3948352" y="457199"/>
                  </a:moveTo>
                  <a:lnTo>
                    <a:pt x="71196" y="457199"/>
                  </a:lnTo>
                  <a:lnTo>
                    <a:pt x="66240" y="456711"/>
                  </a:lnTo>
                  <a:lnTo>
                    <a:pt x="29705" y="441577"/>
                  </a:lnTo>
                  <a:lnTo>
                    <a:pt x="3885" y="405537"/>
                  </a:lnTo>
                  <a:lnTo>
                    <a:pt x="0" y="386003"/>
                  </a:lnTo>
                  <a:lnTo>
                    <a:pt x="0" y="380999"/>
                  </a:lnTo>
                  <a:lnTo>
                    <a:pt x="0" y="71196"/>
                  </a:lnTo>
                  <a:lnTo>
                    <a:pt x="15621" y="29704"/>
                  </a:lnTo>
                  <a:lnTo>
                    <a:pt x="51661" y="3885"/>
                  </a:lnTo>
                  <a:lnTo>
                    <a:pt x="71196" y="0"/>
                  </a:lnTo>
                  <a:lnTo>
                    <a:pt x="3948352" y="0"/>
                  </a:lnTo>
                  <a:lnTo>
                    <a:pt x="3989843" y="15621"/>
                  </a:lnTo>
                  <a:lnTo>
                    <a:pt x="4015661" y="51661"/>
                  </a:lnTo>
                  <a:lnTo>
                    <a:pt x="4019548" y="71196"/>
                  </a:lnTo>
                  <a:lnTo>
                    <a:pt x="4019548" y="386003"/>
                  </a:lnTo>
                  <a:lnTo>
                    <a:pt x="4003927" y="427493"/>
                  </a:lnTo>
                  <a:lnTo>
                    <a:pt x="3967886" y="453313"/>
                  </a:lnTo>
                  <a:lnTo>
                    <a:pt x="3953307" y="456711"/>
                  </a:lnTo>
                  <a:lnTo>
                    <a:pt x="3948352" y="457199"/>
                  </a:lnTo>
                  <a:close/>
                </a:path>
              </a:pathLst>
            </a:custGeom>
            <a:solidFill>
              <a:srgbClr val="3B81F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5" name="object 35" descr=""/>
          <p:cNvSpPr txBox="1"/>
          <p:nvPr/>
        </p:nvSpPr>
        <p:spPr>
          <a:xfrm>
            <a:off x="8159898" y="4491862"/>
            <a:ext cx="1358265" cy="2324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300" spc="-80" b="0">
                <a:solidFill>
                  <a:srgbClr val="FFFFFF"/>
                </a:solidFill>
                <a:latin typeface="Noto Sans JP Medium"/>
                <a:cs typeface="Noto Sans JP Medium"/>
              </a:rPr>
              <a:t>IoT</a:t>
            </a:r>
            <a:r>
              <a:rPr dirty="0" sz="1300" spc="40" b="0">
                <a:solidFill>
                  <a:srgbClr val="FFFFFF"/>
                </a:solidFill>
                <a:latin typeface="Noto Sans JP Medium"/>
                <a:cs typeface="Noto Sans JP Medium"/>
              </a:rPr>
              <a:t> </a:t>
            </a:r>
            <a:r>
              <a:rPr dirty="0" sz="1350" spc="-260">
                <a:solidFill>
                  <a:srgbClr val="FFFFFF"/>
                </a:solidFill>
                <a:latin typeface="Dotum"/>
                <a:cs typeface="Dotum"/>
              </a:rPr>
              <a:t>및</a:t>
            </a:r>
            <a:r>
              <a:rPr dirty="0" sz="1350" spc="-114">
                <a:solidFill>
                  <a:srgbClr val="FFFFFF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FFFFFF"/>
                </a:solidFill>
                <a:latin typeface="Dotum"/>
                <a:cs typeface="Dotum"/>
              </a:rPr>
              <a:t>스마트홈</a:t>
            </a:r>
            <a:r>
              <a:rPr dirty="0" sz="1350" spc="-114">
                <a:solidFill>
                  <a:srgbClr val="FFFFFF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FFFFFF"/>
                </a:solidFill>
                <a:latin typeface="Dotum"/>
                <a:cs typeface="Dotum"/>
              </a:rPr>
              <a:t>연동</a:t>
            </a:r>
            <a:endParaRPr sz="1350">
              <a:latin typeface="Dotum"/>
              <a:cs typeface="Dotum"/>
            </a:endParaRPr>
          </a:p>
        </p:txBody>
      </p:sp>
      <p:grpSp>
        <p:nvGrpSpPr>
          <p:cNvPr id="36" name="object 36" descr=""/>
          <p:cNvGrpSpPr/>
          <p:nvPr/>
        </p:nvGrpSpPr>
        <p:grpSpPr>
          <a:xfrm>
            <a:off x="6829424" y="5041105"/>
            <a:ext cx="4019550" cy="712470"/>
            <a:chOff x="6829424" y="5041105"/>
            <a:chExt cx="4019550" cy="712470"/>
          </a:xfrm>
        </p:grpSpPr>
        <p:pic>
          <p:nvPicPr>
            <p:cNvPr id="37" name="object 37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771333" y="5041105"/>
              <a:ext cx="145256" cy="167840"/>
            </a:xfrm>
            <a:prstGeom prst="rect">
              <a:avLst/>
            </a:prstGeom>
          </p:spPr>
        </p:pic>
        <p:sp>
          <p:nvSpPr>
            <p:cNvPr id="38" name="object 38" descr=""/>
            <p:cNvSpPr/>
            <p:nvPr/>
          </p:nvSpPr>
          <p:spPr>
            <a:xfrm>
              <a:off x="6829424" y="5295899"/>
              <a:ext cx="4019550" cy="457200"/>
            </a:xfrm>
            <a:custGeom>
              <a:avLst/>
              <a:gdLst/>
              <a:ahLst/>
              <a:cxnLst/>
              <a:rect l="l" t="t" r="r" b="b"/>
              <a:pathLst>
                <a:path w="4019550" h="457200">
                  <a:moveTo>
                    <a:pt x="3948352" y="457199"/>
                  </a:moveTo>
                  <a:lnTo>
                    <a:pt x="71196" y="457199"/>
                  </a:lnTo>
                  <a:lnTo>
                    <a:pt x="66240" y="456711"/>
                  </a:lnTo>
                  <a:lnTo>
                    <a:pt x="29705" y="441578"/>
                  </a:lnTo>
                  <a:lnTo>
                    <a:pt x="3885" y="405537"/>
                  </a:lnTo>
                  <a:lnTo>
                    <a:pt x="0" y="386002"/>
                  </a:lnTo>
                  <a:lnTo>
                    <a:pt x="0" y="380999"/>
                  </a:lnTo>
                  <a:lnTo>
                    <a:pt x="0" y="71196"/>
                  </a:lnTo>
                  <a:lnTo>
                    <a:pt x="15621" y="29705"/>
                  </a:lnTo>
                  <a:lnTo>
                    <a:pt x="51661" y="3885"/>
                  </a:lnTo>
                  <a:lnTo>
                    <a:pt x="71196" y="0"/>
                  </a:lnTo>
                  <a:lnTo>
                    <a:pt x="3948352" y="0"/>
                  </a:lnTo>
                  <a:lnTo>
                    <a:pt x="3989843" y="15621"/>
                  </a:lnTo>
                  <a:lnTo>
                    <a:pt x="4015661" y="51661"/>
                  </a:lnTo>
                  <a:lnTo>
                    <a:pt x="4019548" y="71196"/>
                  </a:lnTo>
                  <a:lnTo>
                    <a:pt x="4019548" y="386002"/>
                  </a:lnTo>
                  <a:lnTo>
                    <a:pt x="4003927" y="427494"/>
                  </a:lnTo>
                  <a:lnTo>
                    <a:pt x="3967886" y="453313"/>
                  </a:lnTo>
                  <a:lnTo>
                    <a:pt x="3953307" y="456711"/>
                  </a:lnTo>
                  <a:lnTo>
                    <a:pt x="3948352" y="457199"/>
                  </a:lnTo>
                  <a:close/>
                </a:path>
              </a:pathLst>
            </a:custGeom>
            <a:solidFill>
              <a:srgbClr val="3B81F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9" name="object 39" descr=""/>
          <p:cNvSpPr txBox="1"/>
          <p:nvPr/>
        </p:nvSpPr>
        <p:spPr>
          <a:xfrm>
            <a:off x="8292951" y="5406262"/>
            <a:ext cx="1092200" cy="2324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350" spc="-260">
                <a:solidFill>
                  <a:srgbClr val="FFFFFF"/>
                </a:solidFill>
                <a:latin typeface="Dotum"/>
                <a:cs typeface="Dotum"/>
              </a:rPr>
              <a:t>테스트</a:t>
            </a:r>
            <a:r>
              <a:rPr dirty="0" sz="1350" spc="-110">
                <a:solidFill>
                  <a:srgbClr val="FFFFFF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FFFFFF"/>
                </a:solidFill>
                <a:latin typeface="Dotum"/>
                <a:cs typeface="Dotum"/>
              </a:rPr>
              <a:t>및</a:t>
            </a:r>
            <a:r>
              <a:rPr dirty="0" sz="1350" spc="-110">
                <a:solidFill>
                  <a:srgbClr val="FFFFFF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FFFFFF"/>
                </a:solidFill>
                <a:latin typeface="Dotum"/>
                <a:cs typeface="Dotum"/>
              </a:rPr>
              <a:t>상용화</a:t>
            </a:r>
            <a:endParaRPr sz="1350">
              <a:latin typeface="Dotum"/>
              <a:cs typeface="Dotum"/>
            </a:endParaRPr>
          </a:p>
        </p:txBody>
      </p:sp>
      <p:sp>
        <p:nvSpPr>
          <p:cNvPr id="40" name="object 40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50"/>
              </a:lnSpc>
            </a:pPr>
            <a:r>
              <a:rPr dirty="0" spc="-65">
                <a:latin typeface="Noto Sans JP"/>
                <a:cs typeface="Noto Sans JP"/>
              </a:rPr>
              <a:t>NLP</a:t>
            </a:r>
            <a:r>
              <a:rPr dirty="0" spc="40">
                <a:latin typeface="Noto Sans JP"/>
                <a:cs typeface="Noto Sans JP"/>
              </a:rPr>
              <a:t> </a:t>
            </a:r>
            <a:r>
              <a:rPr dirty="0" spc="-190"/>
              <a:t>기반</a:t>
            </a:r>
            <a:r>
              <a:rPr dirty="0" spc="-90"/>
              <a:t> </a:t>
            </a:r>
            <a:r>
              <a:rPr dirty="0" spc="-190"/>
              <a:t>반려로봇</a:t>
            </a:r>
            <a:r>
              <a:rPr dirty="0" spc="-90"/>
              <a:t> </a:t>
            </a:r>
            <a:r>
              <a:rPr dirty="0" spc="-170"/>
              <a:t>시스템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79173" rIns="0" bIns="0" rtlCol="0" vert="horz">
            <a:spAutoFit/>
          </a:bodyPr>
          <a:lstStyle/>
          <a:p>
            <a:pPr marL="83820">
              <a:lnSpc>
                <a:spcPct val="100000"/>
              </a:lnSpc>
              <a:spcBef>
                <a:spcPts val="100"/>
              </a:spcBef>
            </a:pPr>
            <a:r>
              <a:rPr dirty="0" spc="-580"/>
              <a:t>기대</a:t>
            </a:r>
            <a:r>
              <a:rPr dirty="0" spc="-320"/>
              <a:t> </a:t>
            </a:r>
            <a:r>
              <a:rPr dirty="0" spc="-605"/>
              <a:t>효과</a:t>
            </a:r>
          </a:p>
        </p:txBody>
      </p:sp>
      <p:grpSp>
        <p:nvGrpSpPr>
          <p:cNvPr id="3" name="object 3" descr=""/>
          <p:cNvGrpSpPr/>
          <p:nvPr/>
        </p:nvGrpSpPr>
        <p:grpSpPr>
          <a:xfrm>
            <a:off x="609599" y="1866899"/>
            <a:ext cx="5029200" cy="752475"/>
            <a:chOff x="609599" y="1866899"/>
            <a:chExt cx="5029200" cy="752475"/>
          </a:xfrm>
        </p:grpSpPr>
        <p:sp>
          <p:nvSpPr>
            <p:cNvPr id="4" name="object 4" descr=""/>
            <p:cNvSpPr/>
            <p:nvPr/>
          </p:nvSpPr>
          <p:spPr>
            <a:xfrm>
              <a:off x="609599" y="1866899"/>
              <a:ext cx="5029200" cy="752475"/>
            </a:xfrm>
            <a:custGeom>
              <a:avLst/>
              <a:gdLst/>
              <a:ahLst/>
              <a:cxnLst/>
              <a:rect l="l" t="t" r="r" b="b"/>
              <a:pathLst>
                <a:path w="5029200" h="752475">
                  <a:moveTo>
                    <a:pt x="4922404" y="752474"/>
                  </a:moveTo>
                  <a:lnTo>
                    <a:pt x="106795" y="752474"/>
                  </a:lnTo>
                  <a:lnTo>
                    <a:pt x="99362" y="751742"/>
                  </a:lnTo>
                  <a:lnTo>
                    <a:pt x="57038" y="737381"/>
                  </a:lnTo>
                  <a:lnTo>
                    <a:pt x="23432" y="707916"/>
                  </a:lnTo>
                  <a:lnTo>
                    <a:pt x="3660" y="667834"/>
                  </a:lnTo>
                  <a:lnTo>
                    <a:pt x="0" y="645679"/>
                  </a:lnTo>
                  <a:lnTo>
                    <a:pt x="0" y="638174"/>
                  </a:lnTo>
                  <a:lnTo>
                    <a:pt x="0" y="106794"/>
                  </a:lnTo>
                  <a:lnTo>
                    <a:pt x="11572" y="63625"/>
                  </a:lnTo>
                  <a:lnTo>
                    <a:pt x="38784" y="28170"/>
                  </a:lnTo>
                  <a:lnTo>
                    <a:pt x="77493" y="5828"/>
                  </a:lnTo>
                  <a:lnTo>
                    <a:pt x="106795" y="0"/>
                  </a:lnTo>
                  <a:lnTo>
                    <a:pt x="4922404" y="0"/>
                  </a:lnTo>
                  <a:lnTo>
                    <a:pt x="4965573" y="11572"/>
                  </a:lnTo>
                  <a:lnTo>
                    <a:pt x="5001028" y="38784"/>
                  </a:lnTo>
                  <a:lnTo>
                    <a:pt x="5023369" y="77492"/>
                  </a:lnTo>
                  <a:lnTo>
                    <a:pt x="5029199" y="106794"/>
                  </a:lnTo>
                  <a:lnTo>
                    <a:pt x="5029199" y="645679"/>
                  </a:lnTo>
                  <a:lnTo>
                    <a:pt x="5017625" y="688848"/>
                  </a:lnTo>
                  <a:lnTo>
                    <a:pt x="4990414" y="724303"/>
                  </a:lnTo>
                  <a:lnTo>
                    <a:pt x="4951706" y="746645"/>
                  </a:lnTo>
                  <a:lnTo>
                    <a:pt x="4929837" y="751742"/>
                  </a:lnTo>
                  <a:lnTo>
                    <a:pt x="4922404" y="752474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61999" y="2036712"/>
              <a:ext cx="209550" cy="179040"/>
            </a:xfrm>
            <a:prstGeom prst="rect">
              <a:avLst/>
            </a:prstGeom>
          </p:spPr>
        </p:pic>
      </p:grpSp>
      <p:grpSp>
        <p:nvGrpSpPr>
          <p:cNvPr id="6" name="object 6" descr=""/>
          <p:cNvGrpSpPr/>
          <p:nvPr/>
        </p:nvGrpSpPr>
        <p:grpSpPr>
          <a:xfrm>
            <a:off x="609599" y="2752724"/>
            <a:ext cx="5029200" cy="981075"/>
            <a:chOff x="609599" y="2752724"/>
            <a:chExt cx="5029200" cy="981075"/>
          </a:xfrm>
        </p:grpSpPr>
        <p:sp>
          <p:nvSpPr>
            <p:cNvPr id="7" name="object 7" descr=""/>
            <p:cNvSpPr/>
            <p:nvPr/>
          </p:nvSpPr>
          <p:spPr>
            <a:xfrm>
              <a:off x="609599" y="2752724"/>
              <a:ext cx="5029200" cy="981075"/>
            </a:xfrm>
            <a:custGeom>
              <a:avLst/>
              <a:gdLst/>
              <a:ahLst/>
              <a:cxnLst/>
              <a:rect l="l" t="t" r="r" b="b"/>
              <a:pathLst>
                <a:path w="5029200" h="981075">
                  <a:moveTo>
                    <a:pt x="4922404" y="981074"/>
                  </a:moveTo>
                  <a:lnTo>
                    <a:pt x="106795" y="981074"/>
                  </a:lnTo>
                  <a:lnTo>
                    <a:pt x="99362" y="980342"/>
                  </a:lnTo>
                  <a:lnTo>
                    <a:pt x="57038" y="965980"/>
                  </a:lnTo>
                  <a:lnTo>
                    <a:pt x="23432" y="936516"/>
                  </a:lnTo>
                  <a:lnTo>
                    <a:pt x="3660" y="896434"/>
                  </a:lnTo>
                  <a:lnTo>
                    <a:pt x="0" y="874279"/>
                  </a:lnTo>
                  <a:lnTo>
                    <a:pt x="0" y="866774"/>
                  </a:lnTo>
                  <a:lnTo>
                    <a:pt x="0" y="106794"/>
                  </a:lnTo>
                  <a:lnTo>
                    <a:pt x="11572" y="63625"/>
                  </a:lnTo>
                  <a:lnTo>
                    <a:pt x="38784" y="28170"/>
                  </a:lnTo>
                  <a:lnTo>
                    <a:pt x="77493" y="5828"/>
                  </a:lnTo>
                  <a:lnTo>
                    <a:pt x="106795" y="0"/>
                  </a:lnTo>
                  <a:lnTo>
                    <a:pt x="4922404" y="0"/>
                  </a:lnTo>
                  <a:lnTo>
                    <a:pt x="4965573" y="11572"/>
                  </a:lnTo>
                  <a:lnTo>
                    <a:pt x="5001028" y="38784"/>
                  </a:lnTo>
                  <a:lnTo>
                    <a:pt x="5023369" y="77492"/>
                  </a:lnTo>
                  <a:lnTo>
                    <a:pt x="5029199" y="106794"/>
                  </a:lnTo>
                  <a:lnTo>
                    <a:pt x="5029199" y="874279"/>
                  </a:lnTo>
                  <a:lnTo>
                    <a:pt x="5017625" y="917448"/>
                  </a:lnTo>
                  <a:lnTo>
                    <a:pt x="4990414" y="952903"/>
                  </a:lnTo>
                  <a:lnTo>
                    <a:pt x="4951706" y="975245"/>
                  </a:lnTo>
                  <a:lnTo>
                    <a:pt x="4929837" y="980342"/>
                  </a:lnTo>
                  <a:lnTo>
                    <a:pt x="4922404" y="981074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8" name="object 8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1999" y="2905124"/>
              <a:ext cx="209550" cy="209550"/>
            </a:xfrm>
            <a:prstGeom prst="rect">
              <a:avLst/>
            </a:prstGeom>
          </p:spPr>
        </p:pic>
      </p:grpSp>
      <p:grpSp>
        <p:nvGrpSpPr>
          <p:cNvPr id="9" name="object 9" descr=""/>
          <p:cNvGrpSpPr/>
          <p:nvPr/>
        </p:nvGrpSpPr>
        <p:grpSpPr>
          <a:xfrm>
            <a:off x="609599" y="3867149"/>
            <a:ext cx="5029200" cy="981075"/>
            <a:chOff x="609599" y="3867149"/>
            <a:chExt cx="5029200" cy="981075"/>
          </a:xfrm>
        </p:grpSpPr>
        <p:sp>
          <p:nvSpPr>
            <p:cNvPr id="10" name="object 10" descr=""/>
            <p:cNvSpPr/>
            <p:nvPr/>
          </p:nvSpPr>
          <p:spPr>
            <a:xfrm>
              <a:off x="609599" y="3867149"/>
              <a:ext cx="5029200" cy="981075"/>
            </a:xfrm>
            <a:custGeom>
              <a:avLst/>
              <a:gdLst/>
              <a:ahLst/>
              <a:cxnLst/>
              <a:rect l="l" t="t" r="r" b="b"/>
              <a:pathLst>
                <a:path w="5029200" h="981075">
                  <a:moveTo>
                    <a:pt x="4922404" y="981074"/>
                  </a:moveTo>
                  <a:lnTo>
                    <a:pt x="106795" y="981074"/>
                  </a:lnTo>
                  <a:lnTo>
                    <a:pt x="99362" y="980342"/>
                  </a:lnTo>
                  <a:lnTo>
                    <a:pt x="57038" y="965980"/>
                  </a:lnTo>
                  <a:lnTo>
                    <a:pt x="23432" y="936516"/>
                  </a:lnTo>
                  <a:lnTo>
                    <a:pt x="3660" y="896434"/>
                  </a:lnTo>
                  <a:lnTo>
                    <a:pt x="0" y="874279"/>
                  </a:lnTo>
                  <a:lnTo>
                    <a:pt x="0" y="866774"/>
                  </a:lnTo>
                  <a:lnTo>
                    <a:pt x="0" y="106794"/>
                  </a:lnTo>
                  <a:lnTo>
                    <a:pt x="11572" y="63625"/>
                  </a:lnTo>
                  <a:lnTo>
                    <a:pt x="38784" y="28170"/>
                  </a:lnTo>
                  <a:lnTo>
                    <a:pt x="77493" y="5827"/>
                  </a:lnTo>
                  <a:lnTo>
                    <a:pt x="106795" y="0"/>
                  </a:lnTo>
                  <a:lnTo>
                    <a:pt x="4922404" y="0"/>
                  </a:lnTo>
                  <a:lnTo>
                    <a:pt x="4965573" y="11571"/>
                  </a:lnTo>
                  <a:lnTo>
                    <a:pt x="5001028" y="38784"/>
                  </a:lnTo>
                  <a:lnTo>
                    <a:pt x="5023369" y="77492"/>
                  </a:lnTo>
                  <a:lnTo>
                    <a:pt x="5029199" y="106794"/>
                  </a:lnTo>
                  <a:lnTo>
                    <a:pt x="5029199" y="874279"/>
                  </a:lnTo>
                  <a:lnTo>
                    <a:pt x="5017625" y="917448"/>
                  </a:lnTo>
                  <a:lnTo>
                    <a:pt x="4990414" y="952903"/>
                  </a:lnTo>
                  <a:lnTo>
                    <a:pt x="4951706" y="975245"/>
                  </a:lnTo>
                  <a:lnTo>
                    <a:pt x="4929837" y="980342"/>
                  </a:lnTo>
                  <a:lnTo>
                    <a:pt x="4922404" y="981074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1" name="object 11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68548" y="4019549"/>
              <a:ext cx="196453" cy="209222"/>
            </a:xfrm>
            <a:prstGeom prst="rect">
              <a:avLst/>
            </a:prstGeom>
          </p:spPr>
        </p:pic>
      </p:grpSp>
      <p:grpSp>
        <p:nvGrpSpPr>
          <p:cNvPr id="12" name="object 12" descr=""/>
          <p:cNvGrpSpPr/>
          <p:nvPr/>
        </p:nvGrpSpPr>
        <p:grpSpPr>
          <a:xfrm>
            <a:off x="609599" y="4981574"/>
            <a:ext cx="5029200" cy="981075"/>
            <a:chOff x="609599" y="4981574"/>
            <a:chExt cx="5029200" cy="981075"/>
          </a:xfrm>
        </p:grpSpPr>
        <p:sp>
          <p:nvSpPr>
            <p:cNvPr id="13" name="object 13" descr=""/>
            <p:cNvSpPr/>
            <p:nvPr/>
          </p:nvSpPr>
          <p:spPr>
            <a:xfrm>
              <a:off x="609599" y="4981574"/>
              <a:ext cx="5029200" cy="981075"/>
            </a:xfrm>
            <a:custGeom>
              <a:avLst/>
              <a:gdLst/>
              <a:ahLst/>
              <a:cxnLst/>
              <a:rect l="l" t="t" r="r" b="b"/>
              <a:pathLst>
                <a:path w="5029200" h="981075">
                  <a:moveTo>
                    <a:pt x="4922404" y="981074"/>
                  </a:moveTo>
                  <a:lnTo>
                    <a:pt x="106795" y="981074"/>
                  </a:lnTo>
                  <a:lnTo>
                    <a:pt x="99362" y="980343"/>
                  </a:lnTo>
                  <a:lnTo>
                    <a:pt x="57038" y="965980"/>
                  </a:lnTo>
                  <a:lnTo>
                    <a:pt x="23432" y="936516"/>
                  </a:lnTo>
                  <a:lnTo>
                    <a:pt x="3660" y="896433"/>
                  </a:lnTo>
                  <a:lnTo>
                    <a:pt x="0" y="874279"/>
                  </a:lnTo>
                  <a:lnTo>
                    <a:pt x="0" y="866774"/>
                  </a:lnTo>
                  <a:lnTo>
                    <a:pt x="0" y="106794"/>
                  </a:lnTo>
                  <a:lnTo>
                    <a:pt x="11572" y="63624"/>
                  </a:lnTo>
                  <a:lnTo>
                    <a:pt x="38784" y="28170"/>
                  </a:lnTo>
                  <a:lnTo>
                    <a:pt x="77493" y="5828"/>
                  </a:lnTo>
                  <a:lnTo>
                    <a:pt x="106795" y="0"/>
                  </a:lnTo>
                  <a:lnTo>
                    <a:pt x="4922404" y="0"/>
                  </a:lnTo>
                  <a:lnTo>
                    <a:pt x="4965573" y="11572"/>
                  </a:lnTo>
                  <a:lnTo>
                    <a:pt x="5001028" y="38784"/>
                  </a:lnTo>
                  <a:lnTo>
                    <a:pt x="5023369" y="77492"/>
                  </a:lnTo>
                  <a:lnTo>
                    <a:pt x="5029199" y="106794"/>
                  </a:lnTo>
                  <a:lnTo>
                    <a:pt x="5029199" y="874279"/>
                  </a:lnTo>
                  <a:lnTo>
                    <a:pt x="5017625" y="917448"/>
                  </a:lnTo>
                  <a:lnTo>
                    <a:pt x="4990414" y="952903"/>
                  </a:lnTo>
                  <a:lnTo>
                    <a:pt x="4951706" y="975246"/>
                  </a:lnTo>
                  <a:lnTo>
                    <a:pt x="4929837" y="980343"/>
                  </a:lnTo>
                  <a:lnTo>
                    <a:pt x="4922404" y="981074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761999" y="5133974"/>
              <a:ext cx="262255" cy="209550"/>
            </a:xfrm>
            <a:custGeom>
              <a:avLst/>
              <a:gdLst/>
              <a:ahLst/>
              <a:cxnLst/>
              <a:rect l="l" t="t" r="r" b="b"/>
              <a:pathLst>
                <a:path w="262255" h="209550">
                  <a:moveTo>
                    <a:pt x="63277" y="65484"/>
                  </a:moveTo>
                  <a:lnTo>
                    <a:pt x="54594" y="65484"/>
                  </a:lnTo>
                  <a:lnTo>
                    <a:pt x="50417" y="64653"/>
                  </a:lnTo>
                  <a:lnTo>
                    <a:pt x="26193" y="37084"/>
                  </a:lnTo>
                  <a:lnTo>
                    <a:pt x="26193" y="28400"/>
                  </a:lnTo>
                  <a:lnTo>
                    <a:pt x="54594" y="0"/>
                  </a:lnTo>
                  <a:lnTo>
                    <a:pt x="63277" y="0"/>
                  </a:lnTo>
                  <a:lnTo>
                    <a:pt x="91678" y="28400"/>
                  </a:lnTo>
                  <a:lnTo>
                    <a:pt x="91678" y="37084"/>
                  </a:lnTo>
                  <a:lnTo>
                    <a:pt x="63277" y="65484"/>
                  </a:lnTo>
                  <a:close/>
                </a:path>
                <a:path w="262255" h="209550">
                  <a:moveTo>
                    <a:pt x="213891" y="65484"/>
                  </a:moveTo>
                  <a:lnTo>
                    <a:pt x="205208" y="65484"/>
                  </a:lnTo>
                  <a:lnTo>
                    <a:pt x="201031" y="64653"/>
                  </a:lnTo>
                  <a:lnTo>
                    <a:pt x="176807" y="37084"/>
                  </a:lnTo>
                  <a:lnTo>
                    <a:pt x="176807" y="28400"/>
                  </a:lnTo>
                  <a:lnTo>
                    <a:pt x="205208" y="0"/>
                  </a:lnTo>
                  <a:lnTo>
                    <a:pt x="213891" y="0"/>
                  </a:lnTo>
                  <a:lnTo>
                    <a:pt x="242292" y="28400"/>
                  </a:lnTo>
                  <a:lnTo>
                    <a:pt x="242292" y="37084"/>
                  </a:lnTo>
                  <a:lnTo>
                    <a:pt x="213891" y="65484"/>
                  </a:lnTo>
                  <a:close/>
                </a:path>
                <a:path w="262255" h="209550">
                  <a:moveTo>
                    <a:pt x="136588" y="130887"/>
                  </a:moveTo>
                  <a:lnTo>
                    <a:pt x="125349" y="130887"/>
                  </a:lnTo>
                  <a:lnTo>
                    <a:pt x="120746" y="129971"/>
                  </a:lnTo>
                  <a:lnTo>
                    <a:pt x="92675" y="101900"/>
                  </a:lnTo>
                  <a:lnTo>
                    <a:pt x="91678" y="96888"/>
                  </a:lnTo>
                  <a:lnTo>
                    <a:pt x="91678" y="86467"/>
                  </a:lnTo>
                  <a:lnTo>
                    <a:pt x="92457" y="82551"/>
                  </a:lnTo>
                  <a:lnTo>
                    <a:pt x="92563" y="82014"/>
                  </a:lnTo>
                  <a:lnTo>
                    <a:pt x="92675" y="81455"/>
                  </a:lnTo>
                  <a:lnTo>
                    <a:pt x="120746" y="53384"/>
                  </a:lnTo>
                  <a:lnTo>
                    <a:pt x="125758" y="52387"/>
                  </a:lnTo>
                  <a:lnTo>
                    <a:pt x="136179" y="52387"/>
                  </a:lnTo>
                  <a:lnTo>
                    <a:pt x="169262" y="81455"/>
                  </a:lnTo>
                  <a:lnTo>
                    <a:pt x="170259" y="86467"/>
                  </a:lnTo>
                  <a:lnTo>
                    <a:pt x="170259" y="96888"/>
                  </a:lnTo>
                  <a:lnTo>
                    <a:pt x="141190" y="129971"/>
                  </a:lnTo>
                  <a:lnTo>
                    <a:pt x="136588" y="130887"/>
                  </a:lnTo>
                  <a:close/>
                </a:path>
                <a:path w="262255" h="209550">
                  <a:moveTo>
                    <a:pt x="96269" y="130887"/>
                  </a:moveTo>
                  <a:lnTo>
                    <a:pt x="3847" y="130887"/>
                  </a:lnTo>
                  <a:lnTo>
                    <a:pt x="0" y="127039"/>
                  </a:lnTo>
                  <a:lnTo>
                    <a:pt x="0" y="122251"/>
                  </a:lnTo>
                  <a:lnTo>
                    <a:pt x="3433" y="105257"/>
                  </a:lnTo>
                  <a:lnTo>
                    <a:pt x="12795" y="91376"/>
                  </a:lnTo>
                  <a:lnTo>
                    <a:pt x="26676" y="82014"/>
                  </a:lnTo>
                  <a:lnTo>
                    <a:pt x="43669" y="78581"/>
                  </a:lnTo>
                  <a:lnTo>
                    <a:pt x="67653" y="78581"/>
                  </a:lnTo>
                  <a:lnTo>
                    <a:pt x="73657" y="79972"/>
                  </a:lnTo>
                  <a:lnTo>
                    <a:pt x="76997" y="81455"/>
                  </a:lnTo>
                  <a:lnTo>
                    <a:pt x="79399" y="82551"/>
                  </a:lnTo>
                  <a:lnTo>
                    <a:pt x="78867" y="85498"/>
                  </a:lnTo>
                  <a:lnTo>
                    <a:pt x="78622" y="88567"/>
                  </a:lnTo>
                  <a:lnTo>
                    <a:pt x="78622" y="91678"/>
                  </a:lnTo>
                  <a:lnTo>
                    <a:pt x="79739" y="101900"/>
                  </a:lnTo>
                  <a:lnTo>
                    <a:pt x="79866" y="103060"/>
                  </a:lnTo>
                  <a:lnTo>
                    <a:pt x="83415" y="113579"/>
                  </a:lnTo>
                  <a:lnTo>
                    <a:pt x="88999" y="122970"/>
                  </a:lnTo>
                  <a:lnTo>
                    <a:pt x="96269" y="130887"/>
                  </a:lnTo>
                  <a:close/>
                </a:path>
                <a:path w="262255" h="209550">
                  <a:moveTo>
                    <a:pt x="258090" y="130887"/>
                  </a:moveTo>
                  <a:lnTo>
                    <a:pt x="165790" y="130887"/>
                  </a:lnTo>
                  <a:lnTo>
                    <a:pt x="172955" y="122970"/>
                  </a:lnTo>
                  <a:lnTo>
                    <a:pt x="178537" y="113579"/>
                  </a:lnTo>
                  <a:lnTo>
                    <a:pt x="182077" y="103060"/>
                  </a:lnTo>
                  <a:lnTo>
                    <a:pt x="183315" y="91678"/>
                  </a:lnTo>
                  <a:lnTo>
                    <a:pt x="183315" y="88567"/>
                  </a:lnTo>
                  <a:lnTo>
                    <a:pt x="183116" y="86467"/>
                  </a:lnTo>
                  <a:lnTo>
                    <a:pt x="183022" y="85498"/>
                  </a:lnTo>
                  <a:lnTo>
                    <a:pt x="182537" y="82551"/>
                  </a:lnTo>
                  <a:lnTo>
                    <a:pt x="188103" y="79972"/>
                  </a:lnTo>
                  <a:lnTo>
                    <a:pt x="194283" y="78581"/>
                  </a:lnTo>
                  <a:lnTo>
                    <a:pt x="218267" y="78581"/>
                  </a:lnTo>
                  <a:lnTo>
                    <a:pt x="235260" y="82014"/>
                  </a:lnTo>
                  <a:lnTo>
                    <a:pt x="249142" y="91376"/>
                  </a:lnTo>
                  <a:lnTo>
                    <a:pt x="258504" y="105257"/>
                  </a:lnTo>
                  <a:lnTo>
                    <a:pt x="261937" y="122251"/>
                  </a:lnTo>
                  <a:lnTo>
                    <a:pt x="261937" y="127039"/>
                  </a:lnTo>
                  <a:lnTo>
                    <a:pt x="258090" y="130887"/>
                  </a:lnTo>
                  <a:close/>
                </a:path>
                <a:path w="262255" h="209550">
                  <a:moveTo>
                    <a:pt x="204679" y="209550"/>
                  </a:moveTo>
                  <a:lnTo>
                    <a:pt x="57298" y="209550"/>
                  </a:lnTo>
                  <a:lnTo>
                    <a:pt x="52387" y="204638"/>
                  </a:lnTo>
                  <a:lnTo>
                    <a:pt x="52387" y="198622"/>
                  </a:lnTo>
                  <a:lnTo>
                    <a:pt x="56675" y="177389"/>
                  </a:lnTo>
                  <a:lnTo>
                    <a:pt x="68369" y="160047"/>
                  </a:lnTo>
                  <a:lnTo>
                    <a:pt x="85711" y="148354"/>
                  </a:lnTo>
                  <a:lnTo>
                    <a:pt x="106944" y="144065"/>
                  </a:lnTo>
                  <a:lnTo>
                    <a:pt x="154993" y="144065"/>
                  </a:lnTo>
                  <a:lnTo>
                    <a:pt x="176225" y="148354"/>
                  </a:lnTo>
                  <a:lnTo>
                    <a:pt x="193567" y="160047"/>
                  </a:lnTo>
                  <a:lnTo>
                    <a:pt x="205261" y="177389"/>
                  </a:lnTo>
                  <a:lnTo>
                    <a:pt x="209550" y="198622"/>
                  </a:lnTo>
                  <a:lnTo>
                    <a:pt x="209550" y="204638"/>
                  </a:lnTo>
                  <a:lnTo>
                    <a:pt x="204679" y="209550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5" name="object 15" descr=""/>
          <p:cNvSpPr txBox="1"/>
          <p:nvPr/>
        </p:nvSpPr>
        <p:spPr>
          <a:xfrm>
            <a:off x="596899" y="1405763"/>
            <a:ext cx="4990465" cy="33280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300" spc="-50">
                <a:solidFill>
                  <a:srgbClr val="374050"/>
                </a:solidFill>
                <a:latin typeface="Noto Sans JP"/>
                <a:cs typeface="Noto Sans JP"/>
              </a:rPr>
              <a:t>NLP</a:t>
            </a:r>
            <a:r>
              <a:rPr dirty="0" sz="1300" spc="40">
                <a:solidFill>
                  <a:srgbClr val="374050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74050"/>
                </a:solidFill>
                <a:latin typeface="Dotum"/>
                <a:cs typeface="Dotum"/>
              </a:rPr>
              <a:t>기반</a:t>
            </a:r>
            <a:r>
              <a:rPr dirty="0" sz="1350" spc="-110">
                <a:solidFill>
                  <a:srgbClr val="374050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74050"/>
                </a:solidFill>
                <a:latin typeface="Dotum"/>
                <a:cs typeface="Dotum"/>
              </a:rPr>
              <a:t>반려로봇</a:t>
            </a:r>
            <a:r>
              <a:rPr dirty="0" sz="1350" spc="-110">
                <a:solidFill>
                  <a:srgbClr val="374050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74050"/>
                </a:solidFill>
                <a:latin typeface="Dotum"/>
                <a:cs typeface="Dotum"/>
              </a:rPr>
              <a:t>시스템의</a:t>
            </a:r>
            <a:r>
              <a:rPr dirty="0" sz="1350" spc="-110">
                <a:solidFill>
                  <a:srgbClr val="374050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74050"/>
                </a:solidFill>
                <a:latin typeface="Dotum"/>
                <a:cs typeface="Dotum"/>
              </a:rPr>
              <a:t>도입으로</a:t>
            </a:r>
            <a:r>
              <a:rPr dirty="0" sz="1350" spc="-114">
                <a:solidFill>
                  <a:srgbClr val="374050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74050"/>
                </a:solidFill>
                <a:latin typeface="Dotum"/>
                <a:cs typeface="Dotum"/>
              </a:rPr>
              <a:t>얻을</a:t>
            </a:r>
            <a:r>
              <a:rPr dirty="0" sz="1350" spc="-110">
                <a:solidFill>
                  <a:srgbClr val="374050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74050"/>
                </a:solidFill>
                <a:latin typeface="Dotum"/>
                <a:cs typeface="Dotum"/>
              </a:rPr>
              <a:t>수</a:t>
            </a:r>
            <a:r>
              <a:rPr dirty="0" sz="1350" spc="-110">
                <a:solidFill>
                  <a:srgbClr val="374050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74050"/>
                </a:solidFill>
                <a:latin typeface="Dotum"/>
                <a:cs typeface="Dotum"/>
              </a:rPr>
              <a:t>있는</a:t>
            </a:r>
            <a:r>
              <a:rPr dirty="0" sz="1350" spc="-110">
                <a:solidFill>
                  <a:srgbClr val="374050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74050"/>
                </a:solidFill>
                <a:latin typeface="Dotum"/>
                <a:cs typeface="Dotum"/>
              </a:rPr>
              <a:t>다양한</a:t>
            </a:r>
            <a:r>
              <a:rPr dirty="0" sz="1350" spc="-110">
                <a:solidFill>
                  <a:srgbClr val="374050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74050"/>
                </a:solidFill>
                <a:latin typeface="Dotum"/>
                <a:cs typeface="Dotum"/>
              </a:rPr>
              <a:t>사회적</a:t>
            </a:r>
            <a:r>
              <a:rPr dirty="0" sz="1350" spc="-114">
                <a:solidFill>
                  <a:srgbClr val="374050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74050"/>
                </a:solidFill>
                <a:latin typeface="Dotum"/>
                <a:cs typeface="Dotum"/>
              </a:rPr>
              <a:t>가치와</a:t>
            </a:r>
            <a:r>
              <a:rPr dirty="0" sz="1350" spc="-110">
                <a:solidFill>
                  <a:srgbClr val="374050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74050"/>
                </a:solidFill>
                <a:latin typeface="Dotum"/>
                <a:cs typeface="Dotum"/>
              </a:rPr>
              <a:t>효과</a:t>
            </a:r>
            <a:endParaRPr sz="135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1320"/>
              </a:spcBef>
            </a:pPr>
            <a:endParaRPr sz="1200">
              <a:latin typeface="Dotum"/>
              <a:cs typeface="Dotum"/>
            </a:endParaRPr>
          </a:p>
          <a:p>
            <a:pPr marL="488315">
              <a:lnSpc>
                <a:spcPct val="100000"/>
              </a:lnSpc>
            </a:pPr>
            <a:r>
              <a:rPr dirty="0" sz="1500" spc="-270" b="1">
                <a:solidFill>
                  <a:srgbClr val="0066CC"/>
                </a:solidFill>
                <a:latin typeface="Malgun Gothic"/>
                <a:cs typeface="Malgun Gothic"/>
              </a:rPr>
              <a:t>고령자</a:t>
            </a:r>
            <a:r>
              <a:rPr dirty="0" sz="1500" spc="-150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500" spc="-270" b="1">
                <a:solidFill>
                  <a:srgbClr val="0066CC"/>
                </a:solidFill>
                <a:latin typeface="Malgun Gothic"/>
                <a:cs typeface="Malgun Gothic"/>
              </a:rPr>
              <a:t>삶의</a:t>
            </a:r>
            <a:r>
              <a:rPr dirty="0" sz="1500" spc="-150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500" spc="-270" b="1">
                <a:solidFill>
                  <a:srgbClr val="0066CC"/>
                </a:solidFill>
                <a:latin typeface="Malgun Gothic"/>
                <a:cs typeface="Malgun Gothic"/>
              </a:rPr>
              <a:t>질</a:t>
            </a:r>
            <a:r>
              <a:rPr dirty="0" sz="1500" spc="-150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500" spc="-295" b="1">
                <a:solidFill>
                  <a:srgbClr val="0066CC"/>
                </a:solidFill>
                <a:latin typeface="Malgun Gothic"/>
                <a:cs typeface="Malgun Gothic"/>
              </a:rPr>
              <a:t>향상</a:t>
            </a:r>
            <a:endParaRPr sz="1500">
              <a:latin typeface="Malgun Gothic"/>
              <a:cs typeface="Malgun Gothic"/>
            </a:endParaRPr>
          </a:p>
          <a:p>
            <a:pPr marL="488315">
              <a:lnSpc>
                <a:spcPct val="100000"/>
              </a:lnSpc>
              <a:spcBef>
                <a:spcPts val="525"/>
              </a:spcBef>
            </a:pP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일상</a:t>
            </a:r>
            <a:r>
              <a:rPr dirty="0" sz="1350" spc="-110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대화와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정서적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교감을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통한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심리적</a:t>
            </a:r>
            <a:r>
              <a:rPr dirty="0" sz="1350" spc="-110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안정감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제공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및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자립생활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545454"/>
                </a:solidFill>
                <a:latin typeface="Dotum"/>
                <a:cs typeface="Dotum"/>
              </a:rPr>
              <a:t>지원</a:t>
            </a:r>
            <a:endParaRPr sz="135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1470"/>
              </a:spcBef>
            </a:pPr>
            <a:endParaRPr sz="1200">
              <a:latin typeface="Dotum"/>
              <a:cs typeface="Dotum"/>
            </a:endParaRPr>
          </a:p>
          <a:p>
            <a:pPr marL="488315">
              <a:lnSpc>
                <a:spcPct val="100000"/>
              </a:lnSpc>
            </a:pPr>
            <a:r>
              <a:rPr dirty="0" sz="1500" spc="-270" b="1">
                <a:solidFill>
                  <a:srgbClr val="0066CC"/>
                </a:solidFill>
                <a:latin typeface="Malgun Gothic"/>
                <a:cs typeface="Malgun Gothic"/>
              </a:rPr>
              <a:t>돌봄비용</a:t>
            </a:r>
            <a:r>
              <a:rPr dirty="0" sz="1500" spc="-150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500" spc="-295" b="1">
                <a:solidFill>
                  <a:srgbClr val="0066CC"/>
                </a:solidFill>
                <a:latin typeface="Malgun Gothic"/>
                <a:cs typeface="Malgun Gothic"/>
              </a:rPr>
              <a:t>절감</a:t>
            </a:r>
            <a:endParaRPr sz="1500">
              <a:latin typeface="Malgun Gothic"/>
              <a:cs typeface="Malgun Gothic"/>
            </a:endParaRPr>
          </a:p>
          <a:p>
            <a:pPr marL="488315" marR="209550">
              <a:lnSpc>
                <a:spcPct val="111100"/>
              </a:lnSpc>
              <a:spcBef>
                <a:spcPts val="345"/>
              </a:spcBef>
            </a:pP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인력</a:t>
            </a:r>
            <a:r>
              <a:rPr dirty="0" sz="1350" spc="-114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중심</a:t>
            </a:r>
            <a:r>
              <a:rPr dirty="0" sz="1350" spc="-110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돌봄</a:t>
            </a:r>
            <a:r>
              <a:rPr dirty="0" sz="1350" spc="-114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서비스</a:t>
            </a:r>
            <a:r>
              <a:rPr dirty="0" sz="1350" spc="-110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비용</a:t>
            </a:r>
            <a:r>
              <a:rPr dirty="0" sz="1350" spc="-110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대비</a:t>
            </a:r>
            <a:r>
              <a:rPr dirty="0" sz="1350" spc="-114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약</a:t>
            </a:r>
            <a:r>
              <a:rPr dirty="0" sz="1350" spc="-110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00" spc="-60">
                <a:solidFill>
                  <a:srgbClr val="545454"/>
                </a:solidFill>
                <a:latin typeface="Noto Sans JP"/>
                <a:cs typeface="Noto Sans JP"/>
              </a:rPr>
              <a:t>40%</a:t>
            </a:r>
            <a:r>
              <a:rPr dirty="0" sz="1300" spc="45">
                <a:solidFill>
                  <a:srgbClr val="545454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절감</a:t>
            </a:r>
            <a:r>
              <a:rPr dirty="0" sz="1350" spc="-114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효과</a:t>
            </a:r>
            <a:r>
              <a:rPr dirty="0" sz="1350" spc="-110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및</a:t>
            </a:r>
            <a:r>
              <a:rPr dirty="0" sz="1350" spc="-114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70">
                <a:solidFill>
                  <a:srgbClr val="545454"/>
                </a:solidFill>
                <a:latin typeface="Dotum"/>
                <a:cs typeface="Dotum"/>
              </a:rPr>
              <a:t>장기요양보험</a:t>
            </a:r>
            <a:r>
              <a:rPr dirty="0" sz="1350" spc="500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재정</a:t>
            </a:r>
            <a:r>
              <a:rPr dirty="0" sz="1350" spc="-110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545454"/>
                </a:solidFill>
                <a:latin typeface="Dotum"/>
                <a:cs typeface="Dotum"/>
              </a:rPr>
              <a:t>안정화</a:t>
            </a:r>
            <a:endParaRPr sz="135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1470"/>
              </a:spcBef>
            </a:pPr>
            <a:endParaRPr sz="1200">
              <a:latin typeface="Dotum"/>
              <a:cs typeface="Dotum"/>
            </a:endParaRPr>
          </a:p>
          <a:p>
            <a:pPr marL="488315">
              <a:lnSpc>
                <a:spcPct val="100000"/>
              </a:lnSpc>
            </a:pPr>
            <a:r>
              <a:rPr dirty="0" sz="1500" spc="-270" b="1">
                <a:solidFill>
                  <a:srgbClr val="0066CC"/>
                </a:solidFill>
                <a:latin typeface="Malgun Gothic"/>
                <a:cs typeface="Malgun Gothic"/>
              </a:rPr>
              <a:t>안전</a:t>
            </a:r>
            <a:r>
              <a:rPr dirty="0" sz="1500" spc="-150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500" spc="-270" b="1">
                <a:solidFill>
                  <a:srgbClr val="0066CC"/>
                </a:solidFill>
                <a:latin typeface="Malgun Gothic"/>
                <a:cs typeface="Malgun Gothic"/>
              </a:rPr>
              <a:t>및</a:t>
            </a:r>
            <a:r>
              <a:rPr dirty="0" sz="1500" spc="-150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500" spc="-270" b="1">
                <a:solidFill>
                  <a:srgbClr val="0066CC"/>
                </a:solidFill>
                <a:latin typeface="Malgun Gothic"/>
                <a:cs typeface="Malgun Gothic"/>
              </a:rPr>
              <a:t>응급상황</a:t>
            </a:r>
            <a:r>
              <a:rPr dirty="0" sz="1500" spc="-150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500" spc="-295" b="1">
                <a:solidFill>
                  <a:srgbClr val="0066CC"/>
                </a:solidFill>
                <a:latin typeface="Malgun Gothic"/>
                <a:cs typeface="Malgun Gothic"/>
              </a:rPr>
              <a:t>대응</a:t>
            </a:r>
            <a:endParaRPr sz="1500">
              <a:latin typeface="Malgun Gothic"/>
              <a:cs typeface="Malgun Gothic"/>
            </a:endParaRPr>
          </a:p>
          <a:p>
            <a:pPr marL="488315" marR="209550">
              <a:lnSpc>
                <a:spcPct val="111100"/>
              </a:lnSpc>
              <a:spcBef>
                <a:spcPts val="345"/>
              </a:spcBef>
            </a:pPr>
            <a:r>
              <a:rPr dirty="0" sz="1300" spc="-165">
                <a:solidFill>
                  <a:srgbClr val="545454"/>
                </a:solidFill>
                <a:latin typeface="Noto Sans JP"/>
                <a:cs typeface="Noto Sans JP"/>
              </a:rPr>
              <a:t>24</a:t>
            </a:r>
            <a:r>
              <a:rPr dirty="0" sz="1350" spc="-165">
                <a:solidFill>
                  <a:srgbClr val="545454"/>
                </a:solidFill>
                <a:latin typeface="Dotum"/>
                <a:cs typeface="Dotum"/>
              </a:rPr>
              <a:t>시간</a:t>
            </a:r>
            <a:r>
              <a:rPr dirty="0" sz="1350" spc="-110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모니터링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및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비상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상황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감지로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고독사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예방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및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신속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대응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545454"/>
                </a:solidFill>
                <a:latin typeface="Dotum"/>
                <a:cs typeface="Dotum"/>
              </a:rPr>
              <a:t>체계</a:t>
            </a:r>
            <a:r>
              <a:rPr dirty="0" sz="1350" spc="500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545454"/>
                </a:solidFill>
                <a:latin typeface="Dotum"/>
                <a:cs typeface="Dotum"/>
              </a:rPr>
              <a:t>구축</a:t>
            </a:r>
            <a:endParaRPr sz="1350">
              <a:latin typeface="Dotum"/>
              <a:cs typeface="Dotum"/>
            </a:endParaRPr>
          </a:p>
        </p:txBody>
      </p:sp>
      <p:sp>
        <p:nvSpPr>
          <p:cNvPr id="16" name="object 16" descr=""/>
          <p:cNvSpPr txBox="1"/>
          <p:nvPr/>
        </p:nvSpPr>
        <p:spPr>
          <a:xfrm>
            <a:off x="1125537" y="5016038"/>
            <a:ext cx="4195445" cy="831850"/>
          </a:xfrm>
          <a:prstGeom prst="rect">
            <a:avLst/>
          </a:prstGeom>
        </p:spPr>
        <p:txBody>
          <a:bodyPr wrap="square" lIns="0" tIns="889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700"/>
              </a:spcBef>
            </a:pPr>
            <a:r>
              <a:rPr dirty="0" sz="1500" spc="-270" b="1">
                <a:solidFill>
                  <a:srgbClr val="0066CC"/>
                </a:solidFill>
                <a:latin typeface="Malgun Gothic"/>
                <a:cs typeface="Malgun Gothic"/>
              </a:rPr>
              <a:t>가족</a:t>
            </a:r>
            <a:r>
              <a:rPr dirty="0" sz="1500" spc="-150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500" spc="-270" b="1">
                <a:solidFill>
                  <a:srgbClr val="0066CC"/>
                </a:solidFill>
                <a:latin typeface="Malgun Gothic"/>
                <a:cs typeface="Malgun Gothic"/>
              </a:rPr>
              <a:t>및</a:t>
            </a:r>
            <a:r>
              <a:rPr dirty="0" sz="1500" spc="-150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500" spc="-270" b="1">
                <a:solidFill>
                  <a:srgbClr val="0066CC"/>
                </a:solidFill>
                <a:latin typeface="Malgun Gothic"/>
                <a:cs typeface="Malgun Gothic"/>
              </a:rPr>
              <a:t>사회적</a:t>
            </a:r>
            <a:r>
              <a:rPr dirty="0" sz="1500" spc="-150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500" spc="-270" b="1">
                <a:solidFill>
                  <a:srgbClr val="0066CC"/>
                </a:solidFill>
                <a:latin typeface="Malgun Gothic"/>
                <a:cs typeface="Malgun Gothic"/>
              </a:rPr>
              <a:t>부담</a:t>
            </a:r>
            <a:r>
              <a:rPr dirty="0" sz="1500" spc="-150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500" spc="-295" b="1">
                <a:solidFill>
                  <a:srgbClr val="0066CC"/>
                </a:solidFill>
                <a:latin typeface="Malgun Gothic"/>
                <a:cs typeface="Malgun Gothic"/>
              </a:rPr>
              <a:t>경감</a:t>
            </a:r>
            <a:endParaRPr sz="1500">
              <a:latin typeface="Malgun Gothic"/>
              <a:cs typeface="Malgun Gothic"/>
            </a:endParaRPr>
          </a:p>
          <a:p>
            <a:pPr marL="12700" marR="5080">
              <a:lnSpc>
                <a:spcPct val="111100"/>
              </a:lnSpc>
              <a:spcBef>
                <a:spcPts val="345"/>
              </a:spcBef>
            </a:pP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가족</a:t>
            </a:r>
            <a:r>
              <a:rPr dirty="0" sz="1350" spc="-110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돌봄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부담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완화와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요양보호사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인력난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해소를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통한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545454"/>
                </a:solidFill>
                <a:latin typeface="Dotum"/>
                <a:cs typeface="Dotum"/>
              </a:rPr>
              <a:t>사회적</a:t>
            </a:r>
            <a:r>
              <a:rPr dirty="0" sz="1350" spc="-105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545454"/>
                </a:solidFill>
                <a:latin typeface="Dotum"/>
                <a:cs typeface="Dotum"/>
              </a:rPr>
              <a:t>비용</a:t>
            </a:r>
            <a:r>
              <a:rPr dirty="0" sz="1350" spc="500">
                <a:solidFill>
                  <a:srgbClr val="545454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545454"/>
                </a:solidFill>
                <a:latin typeface="Dotum"/>
                <a:cs typeface="Dotum"/>
              </a:rPr>
              <a:t>절감</a:t>
            </a:r>
            <a:endParaRPr sz="1350">
              <a:latin typeface="Dotum"/>
              <a:cs typeface="Dotum"/>
            </a:endParaRPr>
          </a:p>
        </p:txBody>
      </p:sp>
      <p:grpSp>
        <p:nvGrpSpPr>
          <p:cNvPr id="17" name="object 17" descr=""/>
          <p:cNvGrpSpPr/>
          <p:nvPr/>
        </p:nvGrpSpPr>
        <p:grpSpPr>
          <a:xfrm>
            <a:off x="6095998" y="1600199"/>
            <a:ext cx="5486400" cy="4324350"/>
            <a:chOff x="6095998" y="1600199"/>
            <a:chExt cx="5486400" cy="4324350"/>
          </a:xfrm>
        </p:grpSpPr>
        <p:sp>
          <p:nvSpPr>
            <p:cNvPr id="18" name="object 18" descr=""/>
            <p:cNvSpPr/>
            <p:nvPr/>
          </p:nvSpPr>
          <p:spPr>
            <a:xfrm>
              <a:off x="6095998" y="1600199"/>
              <a:ext cx="5486400" cy="4324350"/>
            </a:xfrm>
            <a:custGeom>
              <a:avLst/>
              <a:gdLst/>
              <a:ahLst/>
              <a:cxnLst/>
              <a:rect l="l" t="t" r="r" b="b"/>
              <a:pathLst>
                <a:path w="5486400" h="4324350">
                  <a:moveTo>
                    <a:pt x="5379605" y="4324349"/>
                  </a:moveTo>
                  <a:lnTo>
                    <a:pt x="106795" y="4324349"/>
                  </a:lnTo>
                  <a:lnTo>
                    <a:pt x="99362" y="4323617"/>
                  </a:lnTo>
                  <a:lnTo>
                    <a:pt x="57038" y="4309255"/>
                  </a:lnTo>
                  <a:lnTo>
                    <a:pt x="23432" y="4279790"/>
                  </a:lnTo>
                  <a:lnTo>
                    <a:pt x="3660" y="4239708"/>
                  </a:lnTo>
                  <a:lnTo>
                    <a:pt x="0" y="4217554"/>
                  </a:lnTo>
                  <a:lnTo>
                    <a:pt x="0" y="4210049"/>
                  </a:lnTo>
                  <a:lnTo>
                    <a:pt x="0" y="106794"/>
                  </a:lnTo>
                  <a:lnTo>
                    <a:pt x="11572" y="63625"/>
                  </a:lnTo>
                  <a:lnTo>
                    <a:pt x="38784" y="28170"/>
                  </a:lnTo>
                  <a:lnTo>
                    <a:pt x="77493" y="5828"/>
                  </a:lnTo>
                  <a:lnTo>
                    <a:pt x="106795" y="0"/>
                  </a:lnTo>
                  <a:lnTo>
                    <a:pt x="5379605" y="0"/>
                  </a:lnTo>
                  <a:lnTo>
                    <a:pt x="5422772" y="11572"/>
                  </a:lnTo>
                  <a:lnTo>
                    <a:pt x="5458227" y="38784"/>
                  </a:lnTo>
                  <a:lnTo>
                    <a:pt x="5480570" y="77492"/>
                  </a:lnTo>
                  <a:lnTo>
                    <a:pt x="5486398" y="106794"/>
                  </a:lnTo>
                  <a:lnTo>
                    <a:pt x="5486398" y="4217554"/>
                  </a:lnTo>
                  <a:lnTo>
                    <a:pt x="5474825" y="4260723"/>
                  </a:lnTo>
                  <a:lnTo>
                    <a:pt x="5447614" y="4296178"/>
                  </a:lnTo>
                  <a:lnTo>
                    <a:pt x="5408906" y="4318520"/>
                  </a:lnTo>
                  <a:lnTo>
                    <a:pt x="5387037" y="4323617"/>
                  </a:lnTo>
                  <a:lnTo>
                    <a:pt x="5379605" y="4324349"/>
                  </a:lnTo>
                  <a:close/>
                </a:path>
              </a:pathLst>
            </a:custGeom>
            <a:solidFill>
              <a:srgbClr val="F9FAF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 descr=""/>
            <p:cNvSpPr/>
            <p:nvPr/>
          </p:nvSpPr>
          <p:spPr>
            <a:xfrm>
              <a:off x="6329361" y="4729162"/>
              <a:ext cx="5019675" cy="962025"/>
            </a:xfrm>
            <a:custGeom>
              <a:avLst/>
              <a:gdLst/>
              <a:ahLst/>
              <a:cxnLst/>
              <a:rect l="l" t="t" r="r" b="b"/>
              <a:pathLst>
                <a:path w="5019675" h="962025">
                  <a:moveTo>
                    <a:pt x="4952928" y="962024"/>
                  </a:moveTo>
                  <a:lnTo>
                    <a:pt x="66747" y="962024"/>
                  </a:lnTo>
                  <a:lnTo>
                    <a:pt x="62101" y="961567"/>
                  </a:lnTo>
                  <a:lnTo>
                    <a:pt x="24240" y="944417"/>
                  </a:lnTo>
                  <a:lnTo>
                    <a:pt x="2287" y="909123"/>
                  </a:lnTo>
                  <a:lnTo>
                    <a:pt x="0" y="895277"/>
                  </a:lnTo>
                  <a:lnTo>
                    <a:pt x="0" y="890587"/>
                  </a:lnTo>
                  <a:lnTo>
                    <a:pt x="0" y="66746"/>
                  </a:lnTo>
                  <a:lnTo>
                    <a:pt x="14645" y="27848"/>
                  </a:lnTo>
                  <a:lnTo>
                    <a:pt x="48433" y="3642"/>
                  </a:lnTo>
                  <a:lnTo>
                    <a:pt x="66747" y="0"/>
                  </a:lnTo>
                  <a:lnTo>
                    <a:pt x="4952928" y="0"/>
                  </a:lnTo>
                  <a:lnTo>
                    <a:pt x="4991825" y="14644"/>
                  </a:lnTo>
                  <a:lnTo>
                    <a:pt x="5016030" y="48432"/>
                  </a:lnTo>
                  <a:lnTo>
                    <a:pt x="5019674" y="66746"/>
                  </a:lnTo>
                  <a:lnTo>
                    <a:pt x="5019674" y="895277"/>
                  </a:lnTo>
                  <a:lnTo>
                    <a:pt x="5005028" y="934175"/>
                  </a:lnTo>
                  <a:lnTo>
                    <a:pt x="4971240" y="958381"/>
                  </a:lnTo>
                  <a:lnTo>
                    <a:pt x="4957573" y="961567"/>
                  </a:lnTo>
                  <a:lnTo>
                    <a:pt x="4952928" y="962024"/>
                  </a:lnTo>
                  <a:close/>
                </a:path>
              </a:pathLst>
            </a:custGeom>
            <a:solidFill>
              <a:srgbClr val="EFF5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 descr=""/>
            <p:cNvSpPr/>
            <p:nvPr/>
          </p:nvSpPr>
          <p:spPr>
            <a:xfrm>
              <a:off x="6329361" y="4729162"/>
              <a:ext cx="5019675" cy="962025"/>
            </a:xfrm>
            <a:custGeom>
              <a:avLst/>
              <a:gdLst/>
              <a:ahLst/>
              <a:cxnLst/>
              <a:rect l="l" t="t" r="r" b="b"/>
              <a:pathLst>
                <a:path w="5019675" h="962025">
                  <a:moveTo>
                    <a:pt x="0" y="890587"/>
                  </a:moveTo>
                  <a:lnTo>
                    <a:pt x="0" y="71437"/>
                  </a:lnTo>
                  <a:lnTo>
                    <a:pt x="0" y="66746"/>
                  </a:lnTo>
                  <a:lnTo>
                    <a:pt x="457" y="62100"/>
                  </a:lnTo>
                  <a:lnTo>
                    <a:pt x="1371" y="57500"/>
                  </a:lnTo>
                  <a:lnTo>
                    <a:pt x="2287" y="52899"/>
                  </a:lnTo>
                  <a:lnTo>
                    <a:pt x="3642" y="48432"/>
                  </a:lnTo>
                  <a:lnTo>
                    <a:pt x="5437" y="44099"/>
                  </a:lnTo>
                  <a:lnTo>
                    <a:pt x="7232" y="39765"/>
                  </a:lnTo>
                  <a:lnTo>
                    <a:pt x="9433" y="35648"/>
                  </a:lnTo>
                  <a:lnTo>
                    <a:pt x="12039" y="31748"/>
                  </a:lnTo>
                  <a:lnTo>
                    <a:pt x="14645" y="27848"/>
                  </a:lnTo>
                  <a:lnTo>
                    <a:pt x="17606" y="24239"/>
                  </a:lnTo>
                  <a:lnTo>
                    <a:pt x="20923" y="20923"/>
                  </a:lnTo>
                  <a:lnTo>
                    <a:pt x="24240" y="17606"/>
                  </a:lnTo>
                  <a:lnTo>
                    <a:pt x="57501" y="1372"/>
                  </a:lnTo>
                  <a:lnTo>
                    <a:pt x="62101" y="457"/>
                  </a:lnTo>
                  <a:lnTo>
                    <a:pt x="66747" y="0"/>
                  </a:lnTo>
                  <a:lnTo>
                    <a:pt x="71438" y="0"/>
                  </a:lnTo>
                  <a:lnTo>
                    <a:pt x="4948237" y="0"/>
                  </a:lnTo>
                  <a:lnTo>
                    <a:pt x="4952928" y="0"/>
                  </a:lnTo>
                  <a:lnTo>
                    <a:pt x="4957573" y="457"/>
                  </a:lnTo>
                  <a:lnTo>
                    <a:pt x="4995433" y="17606"/>
                  </a:lnTo>
                  <a:lnTo>
                    <a:pt x="5007634" y="31748"/>
                  </a:lnTo>
                  <a:lnTo>
                    <a:pt x="5010239" y="35648"/>
                  </a:lnTo>
                  <a:lnTo>
                    <a:pt x="5019675" y="71437"/>
                  </a:lnTo>
                  <a:lnTo>
                    <a:pt x="5019675" y="890587"/>
                  </a:lnTo>
                  <a:lnTo>
                    <a:pt x="5019674" y="895277"/>
                  </a:lnTo>
                  <a:lnTo>
                    <a:pt x="5019215" y="899922"/>
                  </a:lnTo>
                  <a:lnTo>
                    <a:pt x="5018300" y="904523"/>
                  </a:lnTo>
                  <a:lnTo>
                    <a:pt x="5017385" y="909123"/>
                  </a:lnTo>
                  <a:lnTo>
                    <a:pt x="4995433" y="944417"/>
                  </a:lnTo>
                  <a:lnTo>
                    <a:pt x="4957573" y="961567"/>
                  </a:lnTo>
                  <a:lnTo>
                    <a:pt x="4952928" y="962024"/>
                  </a:lnTo>
                  <a:lnTo>
                    <a:pt x="4948237" y="962024"/>
                  </a:lnTo>
                  <a:lnTo>
                    <a:pt x="71438" y="962024"/>
                  </a:lnTo>
                  <a:lnTo>
                    <a:pt x="66747" y="962024"/>
                  </a:lnTo>
                  <a:lnTo>
                    <a:pt x="62101" y="961567"/>
                  </a:lnTo>
                  <a:lnTo>
                    <a:pt x="24240" y="944417"/>
                  </a:lnTo>
                  <a:lnTo>
                    <a:pt x="20923" y="941101"/>
                  </a:lnTo>
                  <a:lnTo>
                    <a:pt x="17606" y="937783"/>
                  </a:lnTo>
                  <a:lnTo>
                    <a:pt x="14645" y="934175"/>
                  </a:lnTo>
                  <a:lnTo>
                    <a:pt x="12039" y="930275"/>
                  </a:lnTo>
                  <a:lnTo>
                    <a:pt x="9433" y="926375"/>
                  </a:lnTo>
                  <a:lnTo>
                    <a:pt x="7232" y="922258"/>
                  </a:lnTo>
                  <a:lnTo>
                    <a:pt x="5437" y="917924"/>
                  </a:lnTo>
                  <a:lnTo>
                    <a:pt x="3642" y="913590"/>
                  </a:lnTo>
                  <a:lnTo>
                    <a:pt x="2287" y="909123"/>
                  </a:lnTo>
                  <a:lnTo>
                    <a:pt x="1371" y="904523"/>
                  </a:lnTo>
                  <a:lnTo>
                    <a:pt x="457" y="899922"/>
                  </a:lnTo>
                  <a:lnTo>
                    <a:pt x="0" y="895277"/>
                  </a:lnTo>
                  <a:lnTo>
                    <a:pt x="0" y="890587"/>
                  </a:lnTo>
                  <a:close/>
                </a:path>
              </a:pathLst>
            </a:custGeom>
            <a:ln w="9524">
              <a:solidFill>
                <a:srgbClr val="DAE9FE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21" name="object 21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324599" y="1828800"/>
              <a:ext cx="5029199" cy="2743199"/>
            </a:xfrm>
            <a:prstGeom prst="rect">
              <a:avLst/>
            </a:prstGeom>
          </p:spPr>
        </p:pic>
      </p:grpSp>
      <p:sp>
        <p:nvSpPr>
          <p:cNvPr id="22" name="object 22" descr=""/>
          <p:cNvSpPr txBox="1"/>
          <p:nvPr/>
        </p:nvSpPr>
        <p:spPr>
          <a:xfrm>
            <a:off x="8524676" y="4844287"/>
            <a:ext cx="629285" cy="2324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350" spc="-260">
                <a:solidFill>
                  <a:srgbClr val="1C4ED8"/>
                </a:solidFill>
                <a:latin typeface="Dotum"/>
                <a:cs typeface="Dotum"/>
              </a:rPr>
              <a:t>기대</a:t>
            </a:r>
            <a:r>
              <a:rPr dirty="0" sz="1350" spc="-110">
                <a:solidFill>
                  <a:srgbClr val="1C4ED8"/>
                </a:solidFill>
                <a:latin typeface="Dotum"/>
                <a:cs typeface="Dotum"/>
              </a:rPr>
              <a:t> </a:t>
            </a:r>
            <a:r>
              <a:rPr dirty="0" sz="1350" spc="-295">
                <a:solidFill>
                  <a:srgbClr val="1C4ED8"/>
                </a:solidFill>
                <a:latin typeface="Dotum"/>
                <a:cs typeface="Dotum"/>
              </a:rPr>
              <a:t>효과</a:t>
            </a:r>
            <a:endParaRPr sz="1350">
              <a:latin typeface="Dotum"/>
              <a:cs typeface="Dotum"/>
            </a:endParaRPr>
          </a:p>
        </p:txBody>
      </p:sp>
      <p:sp>
        <p:nvSpPr>
          <p:cNvPr id="26" name="object 26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50"/>
              </a:lnSpc>
            </a:pPr>
            <a:r>
              <a:rPr dirty="0" spc="-65">
                <a:latin typeface="Noto Sans JP"/>
                <a:cs typeface="Noto Sans JP"/>
              </a:rPr>
              <a:t>NLP</a:t>
            </a:r>
            <a:r>
              <a:rPr dirty="0" spc="40">
                <a:latin typeface="Noto Sans JP"/>
                <a:cs typeface="Noto Sans JP"/>
              </a:rPr>
              <a:t> </a:t>
            </a:r>
            <a:r>
              <a:rPr dirty="0" spc="-190"/>
              <a:t>기반</a:t>
            </a:r>
            <a:r>
              <a:rPr dirty="0" spc="-90"/>
              <a:t> </a:t>
            </a:r>
            <a:r>
              <a:rPr dirty="0" spc="-190"/>
              <a:t>반려로봇</a:t>
            </a:r>
            <a:r>
              <a:rPr dirty="0" spc="-90"/>
              <a:t> </a:t>
            </a:r>
            <a:r>
              <a:rPr dirty="0" spc="-170"/>
              <a:t>시스템</a:t>
            </a:r>
          </a:p>
        </p:txBody>
      </p:sp>
      <p:sp>
        <p:nvSpPr>
          <p:cNvPr id="23" name="object 23" descr=""/>
          <p:cNvSpPr txBox="1"/>
          <p:nvPr/>
        </p:nvSpPr>
        <p:spPr>
          <a:xfrm>
            <a:off x="6918672" y="5138340"/>
            <a:ext cx="688340" cy="443865"/>
          </a:xfrm>
          <a:prstGeom prst="rect">
            <a:avLst/>
          </a:prstGeom>
        </p:spPr>
        <p:txBody>
          <a:bodyPr wrap="square" lIns="0" tIns="3365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265"/>
              </a:spcBef>
            </a:pPr>
            <a:r>
              <a:rPr dirty="0" sz="1500" spc="-25" b="1">
                <a:solidFill>
                  <a:srgbClr val="2562EB"/>
                </a:solidFill>
                <a:latin typeface="Cambria"/>
                <a:cs typeface="Cambria"/>
              </a:rPr>
              <a:t>40%</a:t>
            </a:r>
            <a:endParaRPr sz="150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125"/>
              </a:spcBef>
            </a:pPr>
            <a:r>
              <a:rPr dirty="0" sz="1000" spc="-180">
                <a:solidFill>
                  <a:srgbClr val="4A5462"/>
                </a:solidFill>
                <a:latin typeface="Dotum"/>
                <a:cs typeface="Dotum"/>
              </a:rPr>
              <a:t>돌봄비용</a:t>
            </a:r>
            <a:r>
              <a:rPr dirty="0" sz="100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00" spc="-90">
                <a:solidFill>
                  <a:srgbClr val="4A5462"/>
                </a:solidFill>
                <a:latin typeface="Dotum"/>
                <a:cs typeface="Dotum"/>
              </a:rPr>
              <a:t>절감</a:t>
            </a:r>
            <a:endParaRPr sz="1000">
              <a:latin typeface="Dotum"/>
              <a:cs typeface="Dotum"/>
            </a:endParaRPr>
          </a:p>
        </p:txBody>
      </p:sp>
      <p:sp>
        <p:nvSpPr>
          <p:cNvPr id="24" name="object 24" descr=""/>
          <p:cNvSpPr txBox="1"/>
          <p:nvPr/>
        </p:nvSpPr>
        <p:spPr>
          <a:xfrm>
            <a:off x="8547596" y="5138340"/>
            <a:ext cx="583565" cy="443865"/>
          </a:xfrm>
          <a:prstGeom prst="rect">
            <a:avLst/>
          </a:prstGeom>
        </p:spPr>
        <p:txBody>
          <a:bodyPr wrap="square" lIns="0" tIns="3365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265"/>
              </a:spcBef>
            </a:pPr>
            <a:r>
              <a:rPr dirty="0" sz="1500" spc="-25" b="1">
                <a:solidFill>
                  <a:srgbClr val="2562EB"/>
                </a:solidFill>
                <a:latin typeface="Cambria"/>
                <a:cs typeface="Cambria"/>
              </a:rPr>
              <a:t>60%</a:t>
            </a:r>
            <a:endParaRPr sz="150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125"/>
              </a:spcBef>
            </a:pPr>
            <a:r>
              <a:rPr dirty="0" sz="1000" spc="-180">
                <a:solidFill>
                  <a:srgbClr val="4A5462"/>
                </a:solidFill>
                <a:latin typeface="Dotum"/>
                <a:cs typeface="Dotum"/>
              </a:rPr>
              <a:t>우울감</a:t>
            </a:r>
            <a:r>
              <a:rPr dirty="0" sz="100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00" spc="-90">
                <a:solidFill>
                  <a:srgbClr val="4A5462"/>
                </a:solidFill>
                <a:latin typeface="Dotum"/>
                <a:cs typeface="Dotum"/>
              </a:rPr>
              <a:t>감소</a:t>
            </a:r>
            <a:endParaRPr sz="1000">
              <a:latin typeface="Dotum"/>
              <a:cs typeface="Dotum"/>
            </a:endParaRPr>
          </a:p>
        </p:txBody>
      </p:sp>
      <p:sp>
        <p:nvSpPr>
          <p:cNvPr id="25" name="object 25" descr=""/>
          <p:cNvSpPr txBox="1"/>
          <p:nvPr/>
        </p:nvSpPr>
        <p:spPr>
          <a:xfrm>
            <a:off x="10071297" y="5138340"/>
            <a:ext cx="688340" cy="443865"/>
          </a:xfrm>
          <a:prstGeom prst="rect">
            <a:avLst/>
          </a:prstGeom>
        </p:spPr>
        <p:txBody>
          <a:bodyPr wrap="square" lIns="0" tIns="3365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265"/>
              </a:spcBef>
            </a:pPr>
            <a:r>
              <a:rPr dirty="0" sz="1500" spc="-25" b="1">
                <a:solidFill>
                  <a:srgbClr val="2562EB"/>
                </a:solidFill>
                <a:latin typeface="Cambria"/>
                <a:cs typeface="Cambria"/>
              </a:rPr>
              <a:t>85%</a:t>
            </a:r>
            <a:endParaRPr sz="150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125"/>
              </a:spcBef>
            </a:pPr>
            <a:r>
              <a:rPr dirty="0" sz="1000" spc="-180">
                <a:solidFill>
                  <a:srgbClr val="4A5462"/>
                </a:solidFill>
                <a:latin typeface="Dotum"/>
                <a:cs typeface="Dotum"/>
              </a:rPr>
              <a:t>사용자</a:t>
            </a:r>
            <a:r>
              <a:rPr dirty="0" sz="100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00" spc="-120">
                <a:solidFill>
                  <a:srgbClr val="4A5462"/>
                </a:solidFill>
                <a:latin typeface="Dotum"/>
                <a:cs typeface="Dotum"/>
              </a:rPr>
              <a:t>만족도</a:t>
            </a:r>
            <a:endParaRPr sz="1000">
              <a:latin typeface="Dotum"/>
              <a:cs typeface="Dotum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79173" rIns="0" bIns="0" rtlCol="0" vert="horz">
            <a:spAutoFit/>
          </a:bodyPr>
          <a:lstStyle/>
          <a:p>
            <a:pPr marL="83820">
              <a:lnSpc>
                <a:spcPct val="100000"/>
              </a:lnSpc>
              <a:spcBef>
                <a:spcPts val="100"/>
              </a:spcBef>
            </a:pPr>
            <a:r>
              <a:rPr dirty="0" spc="-580"/>
              <a:t>시장</a:t>
            </a:r>
            <a:r>
              <a:rPr dirty="0" spc="-320"/>
              <a:t> </a:t>
            </a:r>
            <a:r>
              <a:rPr dirty="0" spc="-605"/>
              <a:t>전망</a:t>
            </a:r>
          </a:p>
        </p:txBody>
      </p:sp>
      <p:sp>
        <p:nvSpPr>
          <p:cNvPr id="3" name="object 3" descr=""/>
          <p:cNvSpPr/>
          <p:nvPr/>
        </p:nvSpPr>
        <p:spPr>
          <a:xfrm>
            <a:off x="609599" y="1409699"/>
            <a:ext cx="5029200" cy="857250"/>
          </a:xfrm>
          <a:custGeom>
            <a:avLst/>
            <a:gdLst/>
            <a:ahLst/>
            <a:cxnLst/>
            <a:rect l="l" t="t" r="r" b="b"/>
            <a:pathLst>
              <a:path w="5029200" h="857250">
                <a:moveTo>
                  <a:pt x="4922404" y="857249"/>
                </a:moveTo>
                <a:lnTo>
                  <a:pt x="106795" y="857249"/>
                </a:lnTo>
                <a:lnTo>
                  <a:pt x="99362" y="856517"/>
                </a:lnTo>
                <a:lnTo>
                  <a:pt x="57038" y="842156"/>
                </a:lnTo>
                <a:lnTo>
                  <a:pt x="23432" y="812691"/>
                </a:lnTo>
                <a:lnTo>
                  <a:pt x="3660" y="772609"/>
                </a:lnTo>
                <a:lnTo>
                  <a:pt x="0" y="750454"/>
                </a:lnTo>
                <a:lnTo>
                  <a:pt x="0" y="742949"/>
                </a:lnTo>
                <a:lnTo>
                  <a:pt x="0" y="106794"/>
                </a:lnTo>
                <a:lnTo>
                  <a:pt x="11572" y="63625"/>
                </a:lnTo>
                <a:lnTo>
                  <a:pt x="38784" y="28170"/>
                </a:lnTo>
                <a:lnTo>
                  <a:pt x="77493" y="5828"/>
                </a:lnTo>
                <a:lnTo>
                  <a:pt x="106795" y="0"/>
                </a:lnTo>
                <a:lnTo>
                  <a:pt x="4922404" y="0"/>
                </a:lnTo>
                <a:lnTo>
                  <a:pt x="4965573" y="11572"/>
                </a:lnTo>
                <a:lnTo>
                  <a:pt x="5001028" y="38784"/>
                </a:lnTo>
                <a:lnTo>
                  <a:pt x="5023369" y="77492"/>
                </a:lnTo>
                <a:lnTo>
                  <a:pt x="5029199" y="106794"/>
                </a:lnTo>
                <a:lnTo>
                  <a:pt x="5029199" y="750454"/>
                </a:lnTo>
                <a:lnTo>
                  <a:pt x="5017625" y="793623"/>
                </a:lnTo>
                <a:lnTo>
                  <a:pt x="4990414" y="829078"/>
                </a:lnTo>
                <a:lnTo>
                  <a:pt x="4951706" y="851421"/>
                </a:lnTo>
                <a:lnTo>
                  <a:pt x="4929837" y="856517"/>
                </a:lnTo>
                <a:lnTo>
                  <a:pt x="4922404" y="857249"/>
                </a:lnTo>
                <a:close/>
              </a:path>
            </a:pathLst>
          </a:custGeom>
          <a:solidFill>
            <a:srgbClr val="F5F5F6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3105149"/>
            <a:ext cx="152399" cy="133349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3409950"/>
            <a:ext cx="152399" cy="133349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3714750"/>
            <a:ext cx="152399" cy="133349"/>
          </a:xfrm>
          <a:prstGeom prst="rect">
            <a:avLst/>
          </a:prstGeom>
        </p:spPr>
      </p:pic>
      <p:pic>
        <p:nvPicPr>
          <p:cNvPr id="7" name="object 7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4019550"/>
            <a:ext cx="152399" cy="133349"/>
          </a:xfrm>
          <a:prstGeom prst="rect">
            <a:avLst/>
          </a:prstGeom>
        </p:spPr>
      </p:pic>
      <p:sp>
        <p:nvSpPr>
          <p:cNvPr id="8" name="object 8" descr=""/>
          <p:cNvSpPr txBox="1"/>
          <p:nvPr/>
        </p:nvSpPr>
        <p:spPr>
          <a:xfrm>
            <a:off x="596899" y="1467358"/>
            <a:ext cx="3608070" cy="2742565"/>
          </a:xfrm>
          <a:prstGeom prst="rect">
            <a:avLst/>
          </a:prstGeom>
        </p:spPr>
        <p:txBody>
          <a:bodyPr wrap="square" lIns="0" tIns="72390" rIns="0" bIns="0" rtlCol="0" vert="horz">
            <a:spAutoFit/>
          </a:bodyPr>
          <a:lstStyle/>
          <a:p>
            <a:pPr marL="164465">
              <a:lnSpc>
                <a:spcPct val="100000"/>
              </a:lnSpc>
              <a:spcBef>
                <a:spcPts val="570"/>
              </a:spcBef>
            </a:pPr>
            <a:r>
              <a:rPr dirty="0" sz="2350" spc="-10" b="1">
                <a:solidFill>
                  <a:srgbClr val="0066CC"/>
                </a:solidFill>
                <a:latin typeface="Noto Sans JP"/>
                <a:cs typeface="Noto Sans JP"/>
              </a:rPr>
              <a:t>18.7%</a:t>
            </a:r>
            <a:endParaRPr sz="2350">
              <a:latin typeface="Noto Sans JP"/>
              <a:cs typeface="Noto Sans JP"/>
            </a:endParaRPr>
          </a:p>
          <a:p>
            <a:pPr marL="164465">
              <a:lnSpc>
                <a:spcPct val="100000"/>
              </a:lnSpc>
              <a:spcBef>
                <a:spcPts val="280"/>
              </a:spcBef>
            </a:pPr>
            <a:r>
              <a:rPr dirty="0" sz="1300" spc="-65" b="0">
                <a:solidFill>
                  <a:srgbClr val="333333"/>
                </a:solidFill>
                <a:latin typeface="Noto Sans JP Medium"/>
                <a:cs typeface="Noto Sans JP Medium"/>
              </a:rPr>
              <a:t>2024-</a:t>
            </a:r>
            <a:r>
              <a:rPr dirty="0" sz="1300" spc="-55" b="0">
                <a:solidFill>
                  <a:srgbClr val="333333"/>
                </a:solidFill>
                <a:latin typeface="Noto Sans JP Medium"/>
                <a:cs typeface="Noto Sans JP Medium"/>
              </a:rPr>
              <a:t>2030</a:t>
            </a:r>
            <a:r>
              <a:rPr dirty="0" sz="1300" spc="40" b="0">
                <a:solidFill>
                  <a:srgbClr val="333333"/>
                </a:solidFill>
                <a:latin typeface="Noto Sans JP Medium"/>
                <a:cs typeface="Noto Sans JP Medi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케어로봇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시장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연평균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성장률</a:t>
            </a:r>
            <a:endParaRPr sz="135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395"/>
              </a:spcBef>
            </a:pPr>
            <a:endParaRPr sz="1200">
              <a:latin typeface="Dotum"/>
              <a:cs typeface="Dotum"/>
            </a:endParaRPr>
          </a:p>
          <a:p>
            <a:pPr marL="12700">
              <a:lnSpc>
                <a:spcPct val="100000"/>
              </a:lnSpc>
            </a:pP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초고령사회</a:t>
            </a:r>
            <a:r>
              <a:rPr dirty="0" sz="1150" spc="-8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진입에</a:t>
            </a:r>
            <a:r>
              <a:rPr dirty="0" sz="1150" spc="-7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따른</a:t>
            </a:r>
            <a:r>
              <a:rPr dirty="0" sz="1150" spc="-7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케어로봇</a:t>
            </a:r>
            <a:r>
              <a:rPr dirty="0" sz="1150" spc="-7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수요</a:t>
            </a:r>
            <a:r>
              <a:rPr dirty="0" sz="1150" spc="-7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25">
                <a:solidFill>
                  <a:srgbClr val="4A5462"/>
                </a:solidFill>
                <a:latin typeface="Dotum"/>
                <a:cs typeface="Dotum"/>
              </a:rPr>
              <a:t>급증</a:t>
            </a:r>
            <a:endParaRPr sz="115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050">
              <a:latin typeface="Dotum"/>
              <a:cs typeface="Dotum"/>
            </a:endParaRPr>
          </a:p>
          <a:p>
            <a:pPr marL="12700">
              <a:lnSpc>
                <a:spcPct val="100000"/>
              </a:lnSpc>
            </a:pP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시장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성장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95">
                <a:solidFill>
                  <a:srgbClr val="333333"/>
                </a:solidFill>
                <a:latin typeface="Dotum"/>
                <a:cs typeface="Dotum"/>
              </a:rPr>
              <a:t>동력</a:t>
            </a:r>
            <a:endParaRPr sz="1500">
              <a:latin typeface="Dotum"/>
              <a:cs typeface="Dotum"/>
            </a:endParaRPr>
          </a:p>
          <a:p>
            <a:pPr marL="240665" marR="5080">
              <a:lnSpc>
                <a:spcPct val="148100"/>
              </a:lnSpc>
              <a:spcBef>
                <a:spcPts val="45"/>
              </a:spcBef>
            </a:pP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정부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정책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지원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0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300" spc="50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00" spc="-150">
                <a:solidFill>
                  <a:srgbClr val="333333"/>
                </a:solidFill>
                <a:latin typeface="Noto Sans JP"/>
                <a:cs typeface="Noto Sans JP"/>
              </a:rPr>
              <a:t>2025</a:t>
            </a:r>
            <a:r>
              <a:rPr dirty="0" sz="1350" spc="-150">
                <a:solidFill>
                  <a:srgbClr val="333333"/>
                </a:solidFill>
                <a:latin typeface="Dotum"/>
                <a:cs typeface="Dotum"/>
              </a:rPr>
              <a:t>년부터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돌봄로봇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본급여화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315">
                <a:solidFill>
                  <a:srgbClr val="333333"/>
                </a:solidFill>
                <a:latin typeface="Dotum"/>
                <a:cs typeface="Dotum"/>
              </a:rPr>
              <a:t>추진</a:t>
            </a:r>
            <a:r>
              <a:rPr dirty="0" sz="1350" spc="5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기술</a:t>
            </a:r>
            <a:r>
              <a:rPr dirty="0" sz="1350" spc="-114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발전</a:t>
            </a:r>
            <a:r>
              <a:rPr dirty="0" sz="1350" spc="-114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0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300" spc="-40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00" spc="-10">
                <a:solidFill>
                  <a:srgbClr val="333333"/>
                </a:solidFill>
                <a:latin typeface="Noto Sans JP"/>
                <a:cs typeface="Noto Sans JP"/>
              </a:rPr>
              <a:t>AI,</a:t>
            </a:r>
            <a:r>
              <a:rPr dirty="0" sz="1300" spc="2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로보틱스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기술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고도화</a:t>
            </a:r>
            <a:endParaRPr sz="1350">
              <a:latin typeface="Dotum"/>
              <a:cs typeface="Dotum"/>
            </a:endParaRPr>
          </a:p>
          <a:p>
            <a:pPr marL="240665" marR="160020">
              <a:lnSpc>
                <a:spcPct val="148100"/>
              </a:lnSpc>
            </a:pP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돌봄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인력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부족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0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300" spc="4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00" spc="-140">
                <a:solidFill>
                  <a:srgbClr val="333333"/>
                </a:solidFill>
                <a:latin typeface="Noto Sans JP"/>
                <a:cs typeface="Noto Sans JP"/>
              </a:rPr>
              <a:t>7.5</a:t>
            </a:r>
            <a:r>
              <a:rPr dirty="0" sz="1350" spc="-140">
                <a:solidFill>
                  <a:srgbClr val="333333"/>
                </a:solidFill>
                <a:latin typeface="Dotum"/>
                <a:cs typeface="Dotum"/>
              </a:rPr>
              <a:t>만명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요양보호사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대체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필요</a:t>
            </a:r>
            <a:r>
              <a:rPr dirty="0" sz="1350" spc="5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치매케어</a:t>
            </a:r>
            <a:r>
              <a:rPr dirty="0" sz="1350" spc="-114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수요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증가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0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300" spc="4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로봇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활용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인지기능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향상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효과</a:t>
            </a:r>
            <a:endParaRPr sz="1350">
              <a:latin typeface="Dotum"/>
              <a:cs typeface="Dotum"/>
            </a:endParaRPr>
          </a:p>
        </p:txBody>
      </p:sp>
      <p:grpSp>
        <p:nvGrpSpPr>
          <p:cNvPr id="9" name="object 9" descr=""/>
          <p:cNvGrpSpPr/>
          <p:nvPr/>
        </p:nvGrpSpPr>
        <p:grpSpPr>
          <a:xfrm>
            <a:off x="6095998" y="1409699"/>
            <a:ext cx="5486400" cy="3429000"/>
            <a:chOff x="6095998" y="1409699"/>
            <a:chExt cx="5486400" cy="3429000"/>
          </a:xfrm>
        </p:grpSpPr>
        <p:sp>
          <p:nvSpPr>
            <p:cNvPr id="10" name="object 10" descr=""/>
            <p:cNvSpPr/>
            <p:nvPr/>
          </p:nvSpPr>
          <p:spPr>
            <a:xfrm>
              <a:off x="6095998" y="1409699"/>
              <a:ext cx="5486400" cy="3429000"/>
            </a:xfrm>
            <a:custGeom>
              <a:avLst/>
              <a:gdLst/>
              <a:ahLst/>
              <a:cxnLst/>
              <a:rect l="l" t="t" r="r" b="b"/>
              <a:pathLst>
                <a:path w="5486400" h="3429000">
                  <a:moveTo>
                    <a:pt x="5379605" y="3428999"/>
                  </a:moveTo>
                  <a:lnTo>
                    <a:pt x="106795" y="3428999"/>
                  </a:lnTo>
                  <a:lnTo>
                    <a:pt x="99362" y="3428267"/>
                  </a:lnTo>
                  <a:lnTo>
                    <a:pt x="57038" y="3413905"/>
                  </a:lnTo>
                  <a:lnTo>
                    <a:pt x="23432" y="3384440"/>
                  </a:lnTo>
                  <a:lnTo>
                    <a:pt x="3660" y="3344358"/>
                  </a:lnTo>
                  <a:lnTo>
                    <a:pt x="0" y="3322204"/>
                  </a:lnTo>
                  <a:lnTo>
                    <a:pt x="0" y="3314699"/>
                  </a:lnTo>
                  <a:lnTo>
                    <a:pt x="0" y="106794"/>
                  </a:lnTo>
                  <a:lnTo>
                    <a:pt x="11572" y="63625"/>
                  </a:lnTo>
                  <a:lnTo>
                    <a:pt x="38784" y="28170"/>
                  </a:lnTo>
                  <a:lnTo>
                    <a:pt x="77493" y="5828"/>
                  </a:lnTo>
                  <a:lnTo>
                    <a:pt x="106795" y="0"/>
                  </a:lnTo>
                  <a:lnTo>
                    <a:pt x="5379605" y="0"/>
                  </a:lnTo>
                  <a:lnTo>
                    <a:pt x="5422772" y="11572"/>
                  </a:lnTo>
                  <a:lnTo>
                    <a:pt x="5458227" y="38784"/>
                  </a:lnTo>
                  <a:lnTo>
                    <a:pt x="5480570" y="77492"/>
                  </a:lnTo>
                  <a:lnTo>
                    <a:pt x="5486398" y="106794"/>
                  </a:lnTo>
                  <a:lnTo>
                    <a:pt x="5486398" y="3322204"/>
                  </a:lnTo>
                  <a:lnTo>
                    <a:pt x="5474825" y="3365373"/>
                  </a:lnTo>
                  <a:lnTo>
                    <a:pt x="5447614" y="3400828"/>
                  </a:lnTo>
                  <a:lnTo>
                    <a:pt x="5408906" y="3423170"/>
                  </a:lnTo>
                  <a:lnTo>
                    <a:pt x="5387037" y="3428267"/>
                  </a:lnTo>
                  <a:lnTo>
                    <a:pt x="5379605" y="3428999"/>
                  </a:lnTo>
                  <a:close/>
                </a:path>
              </a:pathLst>
            </a:custGeom>
            <a:solidFill>
              <a:srgbClr val="F9FAFA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1" name="object 11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248399" y="1562099"/>
              <a:ext cx="5181599" cy="2857499"/>
            </a:xfrm>
            <a:prstGeom prst="rect">
              <a:avLst/>
            </a:prstGeom>
          </p:spPr>
        </p:pic>
      </p:grpSp>
      <p:sp>
        <p:nvSpPr>
          <p:cNvPr id="12" name="object 12" descr=""/>
          <p:cNvSpPr txBox="1"/>
          <p:nvPr/>
        </p:nvSpPr>
        <p:spPr>
          <a:xfrm>
            <a:off x="7472759" y="4484814"/>
            <a:ext cx="2733040" cy="2063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150" spc="-60">
                <a:solidFill>
                  <a:srgbClr val="6A7280"/>
                </a:solidFill>
                <a:latin typeface="Arial"/>
                <a:cs typeface="Arial"/>
              </a:rPr>
              <a:t>2025-</a:t>
            </a:r>
            <a:r>
              <a:rPr dirty="0" sz="1150" spc="-70">
                <a:solidFill>
                  <a:srgbClr val="6A7280"/>
                </a:solidFill>
                <a:latin typeface="Arial"/>
                <a:cs typeface="Arial"/>
              </a:rPr>
              <a:t>2030</a:t>
            </a:r>
            <a:r>
              <a:rPr dirty="0" sz="1150" spc="-5">
                <a:solidFill>
                  <a:srgbClr val="6A7280"/>
                </a:solidFill>
                <a:latin typeface="Arial"/>
                <a:cs typeface="Arial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실버케어</a:t>
            </a:r>
            <a:r>
              <a:rPr dirty="0" sz="1150" spc="-7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로봇</a:t>
            </a:r>
            <a:r>
              <a:rPr dirty="0" sz="1150" spc="-7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시장</a:t>
            </a:r>
            <a:r>
              <a:rPr dirty="0" sz="1150" spc="-7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전망</a:t>
            </a:r>
            <a:r>
              <a:rPr dirty="0" sz="1150" spc="-7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14">
                <a:solidFill>
                  <a:srgbClr val="6A7280"/>
                </a:solidFill>
                <a:latin typeface="Arial"/>
                <a:cs typeface="Arial"/>
              </a:rPr>
              <a:t>(</a:t>
            </a:r>
            <a:r>
              <a:rPr dirty="0" sz="1150" spc="-114">
                <a:solidFill>
                  <a:srgbClr val="6A7280"/>
                </a:solidFill>
                <a:latin typeface="Dotum"/>
                <a:cs typeface="Dotum"/>
              </a:rPr>
              <a:t>단위</a:t>
            </a:r>
            <a:r>
              <a:rPr dirty="0" sz="1150" spc="-114">
                <a:solidFill>
                  <a:srgbClr val="6A7280"/>
                </a:solidFill>
                <a:latin typeface="Arial"/>
                <a:cs typeface="Arial"/>
              </a:rPr>
              <a:t>:</a:t>
            </a:r>
            <a:r>
              <a:rPr dirty="0" sz="1150" spc="-5">
                <a:solidFill>
                  <a:srgbClr val="6A7280"/>
                </a:solidFill>
                <a:latin typeface="Arial"/>
                <a:cs typeface="Arial"/>
              </a:rPr>
              <a:t> </a:t>
            </a:r>
            <a:r>
              <a:rPr dirty="0" sz="1150" spc="-105">
                <a:solidFill>
                  <a:srgbClr val="6A7280"/>
                </a:solidFill>
                <a:latin typeface="Dotum"/>
                <a:cs typeface="Dotum"/>
              </a:rPr>
              <a:t>억원</a:t>
            </a:r>
            <a:r>
              <a:rPr dirty="0" sz="1150" spc="-105">
                <a:solidFill>
                  <a:srgbClr val="6A7280"/>
                </a:solidFill>
                <a:latin typeface="Arial"/>
                <a:cs typeface="Arial"/>
              </a:rPr>
              <a:t>)</a:t>
            </a:r>
            <a:endParaRPr sz="1150">
              <a:latin typeface="Arial"/>
              <a:cs typeface="Arial"/>
            </a:endParaRPr>
          </a:p>
        </p:txBody>
      </p:sp>
      <p:sp>
        <p:nvSpPr>
          <p:cNvPr id="13" name="object 13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50"/>
              </a:lnSpc>
            </a:pPr>
            <a:r>
              <a:rPr dirty="0" spc="-65">
                <a:latin typeface="Noto Sans JP"/>
                <a:cs typeface="Noto Sans JP"/>
              </a:rPr>
              <a:t>NLP</a:t>
            </a:r>
            <a:r>
              <a:rPr dirty="0" spc="40">
                <a:latin typeface="Noto Sans JP"/>
                <a:cs typeface="Noto Sans JP"/>
              </a:rPr>
              <a:t> </a:t>
            </a:r>
            <a:r>
              <a:rPr dirty="0" spc="-190"/>
              <a:t>기반</a:t>
            </a:r>
            <a:r>
              <a:rPr dirty="0" spc="-90"/>
              <a:t> </a:t>
            </a:r>
            <a:r>
              <a:rPr dirty="0" spc="-190"/>
              <a:t>반려로봇</a:t>
            </a:r>
            <a:r>
              <a:rPr dirty="0" spc="-90"/>
              <a:t> </a:t>
            </a:r>
            <a:r>
              <a:rPr dirty="0" spc="-170"/>
              <a:t>시스템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79173" rIns="0" bIns="0" rtlCol="0" vert="horz">
            <a:spAutoFit/>
          </a:bodyPr>
          <a:lstStyle/>
          <a:p>
            <a:pPr marL="83820">
              <a:lnSpc>
                <a:spcPct val="100000"/>
              </a:lnSpc>
              <a:spcBef>
                <a:spcPts val="100"/>
              </a:spcBef>
            </a:pPr>
            <a:r>
              <a:rPr dirty="0" spc="-580"/>
              <a:t>향후</a:t>
            </a:r>
            <a:r>
              <a:rPr dirty="0" spc="-320"/>
              <a:t> </a:t>
            </a:r>
            <a:r>
              <a:rPr dirty="0" spc="-580"/>
              <a:t>발전</a:t>
            </a:r>
            <a:r>
              <a:rPr dirty="0" spc="-320"/>
              <a:t> </a:t>
            </a:r>
            <a:r>
              <a:rPr dirty="0" spc="-605"/>
              <a:t>방향</a:t>
            </a:r>
          </a:p>
        </p:txBody>
      </p:sp>
      <p:grpSp>
        <p:nvGrpSpPr>
          <p:cNvPr id="3" name="object 3" descr=""/>
          <p:cNvGrpSpPr/>
          <p:nvPr/>
        </p:nvGrpSpPr>
        <p:grpSpPr>
          <a:xfrm>
            <a:off x="609599" y="1828799"/>
            <a:ext cx="5029200" cy="723900"/>
            <a:chOff x="609599" y="1828799"/>
            <a:chExt cx="5029200" cy="723900"/>
          </a:xfrm>
        </p:grpSpPr>
        <p:sp>
          <p:nvSpPr>
            <p:cNvPr id="4" name="object 4" descr=""/>
            <p:cNvSpPr/>
            <p:nvPr/>
          </p:nvSpPr>
          <p:spPr>
            <a:xfrm>
              <a:off x="628649" y="1828799"/>
              <a:ext cx="5010150" cy="723900"/>
            </a:xfrm>
            <a:custGeom>
              <a:avLst/>
              <a:gdLst/>
              <a:ahLst/>
              <a:cxnLst/>
              <a:rect l="l" t="t" r="r" b="b"/>
              <a:pathLst>
                <a:path w="5010150" h="723900">
                  <a:moveTo>
                    <a:pt x="4903354" y="723899"/>
                  </a:moveTo>
                  <a:lnTo>
                    <a:pt x="88995" y="723899"/>
                  </a:lnTo>
                  <a:lnTo>
                    <a:pt x="82801" y="723167"/>
                  </a:lnTo>
                  <a:lnTo>
                    <a:pt x="37131" y="700467"/>
                  </a:lnTo>
                  <a:lnTo>
                    <a:pt x="12577" y="666861"/>
                  </a:lnTo>
                  <a:lnTo>
                    <a:pt x="610" y="624537"/>
                  </a:lnTo>
                  <a:lnTo>
                    <a:pt x="0" y="617104"/>
                  </a:lnTo>
                  <a:lnTo>
                    <a:pt x="0" y="609599"/>
                  </a:lnTo>
                  <a:lnTo>
                    <a:pt x="0" y="106794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7" y="5828"/>
                  </a:lnTo>
                  <a:lnTo>
                    <a:pt x="88995" y="0"/>
                  </a:lnTo>
                  <a:lnTo>
                    <a:pt x="4903354" y="0"/>
                  </a:lnTo>
                  <a:lnTo>
                    <a:pt x="4946523" y="11572"/>
                  </a:lnTo>
                  <a:lnTo>
                    <a:pt x="4981978" y="38784"/>
                  </a:lnTo>
                  <a:lnTo>
                    <a:pt x="5004319" y="77492"/>
                  </a:lnTo>
                  <a:lnTo>
                    <a:pt x="5010149" y="106794"/>
                  </a:lnTo>
                  <a:lnTo>
                    <a:pt x="5010149" y="617104"/>
                  </a:lnTo>
                  <a:lnTo>
                    <a:pt x="4998575" y="660274"/>
                  </a:lnTo>
                  <a:lnTo>
                    <a:pt x="4971364" y="695728"/>
                  </a:lnTo>
                  <a:lnTo>
                    <a:pt x="4932656" y="718071"/>
                  </a:lnTo>
                  <a:lnTo>
                    <a:pt x="4910787" y="723167"/>
                  </a:lnTo>
                  <a:lnTo>
                    <a:pt x="4903354" y="723899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609599" y="1828799"/>
              <a:ext cx="114300" cy="723900"/>
            </a:xfrm>
            <a:custGeom>
              <a:avLst/>
              <a:gdLst/>
              <a:ahLst/>
              <a:cxnLst/>
              <a:rect l="l" t="t" r="r" b="b"/>
              <a:pathLst>
                <a:path w="114300" h="723900">
                  <a:moveTo>
                    <a:pt x="114300" y="723899"/>
                  </a:moveTo>
                  <a:lnTo>
                    <a:pt x="70559" y="715199"/>
                  </a:lnTo>
                  <a:lnTo>
                    <a:pt x="33477" y="690422"/>
                  </a:lnTo>
                  <a:lnTo>
                    <a:pt x="8700" y="653340"/>
                  </a:lnTo>
                  <a:lnTo>
                    <a:pt x="0" y="609600"/>
                  </a:lnTo>
                  <a:lnTo>
                    <a:pt x="0" y="114300"/>
                  </a:lnTo>
                  <a:lnTo>
                    <a:pt x="8700" y="70559"/>
                  </a:lnTo>
                  <a:lnTo>
                    <a:pt x="33477" y="33477"/>
                  </a:lnTo>
                  <a:lnTo>
                    <a:pt x="70559" y="8700"/>
                  </a:lnTo>
                  <a:lnTo>
                    <a:pt x="114300" y="0"/>
                  </a:lnTo>
                  <a:lnTo>
                    <a:pt x="106793" y="543"/>
                  </a:lnTo>
                  <a:lnTo>
                    <a:pt x="99431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2" y="103040"/>
                  </a:lnTo>
                  <a:lnTo>
                    <a:pt x="38100" y="114300"/>
                  </a:lnTo>
                  <a:lnTo>
                    <a:pt x="38100" y="609600"/>
                  </a:lnTo>
                  <a:lnTo>
                    <a:pt x="43900" y="653340"/>
                  </a:lnTo>
                  <a:lnTo>
                    <a:pt x="60418" y="690422"/>
                  </a:lnTo>
                  <a:lnTo>
                    <a:pt x="92213" y="719005"/>
                  </a:lnTo>
                  <a:lnTo>
                    <a:pt x="106793" y="723356"/>
                  </a:lnTo>
                  <a:lnTo>
                    <a:pt x="114300" y="723899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 descr=""/>
          <p:cNvGrpSpPr/>
          <p:nvPr/>
        </p:nvGrpSpPr>
        <p:grpSpPr>
          <a:xfrm>
            <a:off x="609599" y="2686049"/>
            <a:ext cx="5029200" cy="723900"/>
            <a:chOff x="609599" y="2686049"/>
            <a:chExt cx="5029200" cy="723900"/>
          </a:xfrm>
        </p:grpSpPr>
        <p:sp>
          <p:nvSpPr>
            <p:cNvPr id="7" name="object 7" descr=""/>
            <p:cNvSpPr/>
            <p:nvPr/>
          </p:nvSpPr>
          <p:spPr>
            <a:xfrm>
              <a:off x="628649" y="2686049"/>
              <a:ext cx="5010150" cy="723900"/>
            </a:xfrm>
            <a:custGeom>
              <a:avLst/>
              <a:gdLst/>
              <a:ahLst/>
              <a:cxnLst/>
              <a:rect l="l" t="t" r="r" b="b"/>
              <a:pathLst>
                <a:path w="5010150" h="723900">
                  <a:moveTo>
                    <a:pt x="4903354" y="723899"/>
                  </a:moveTo>
                  <a:lnTo>
                    <a:pt x="88995" y="723899"/>
                  </a:lnTo>
                  <a:lnTo>
                    <a:pt x="82801" y="723167"/>
                  </a:lnTo>
                  <a:lnTo>
                    <a:pt x="37131" y="700467"/>
                  </a:lnTo>
                  <a:lnTo>
                    <a:pt x="12577" y="666861"/>
                  </a:lnTo>
                  <a:lnTo>
                    <a:pt x="610" y="624537"/>
                  </a:lnTo>
                  <a:lnTo>
                    <a:pt x="0" y="617104"/>
                  </a:lnTo>
                  <a:lnTo>
                    <a:pt x="0" y="609599"/>
                  </a:lnTo>
                  <a:lnTo>
                    <a:pt x="0" y="106794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7" y="5828"/>
                  </a:lnTo>
                  <a:lnTo>
                    <a:pt x="88995" y="0"/>
                  </a:lnTo>
                  <a:lnTo>
                    <a:pt x="4903354" y="0"/>
                  </a:lnTo>
                  <a:lnTo>
                    <a:pt x="4946523" y="11572"/>
                  </a:lnTo>
                  <a:lnTo>
                    <a:pt x="4981978" y="38784"/>
                  </a:lnTo>
                  <a:lnTo>
                    <a:pt x="5004319" y="77492"/>
                  </a:lnTo>
                  <a:lnTo>
                    <a:pt x="5010149" y="106794"/>
                  </a:lnTo>
                  <a:lnTo>
                    <a:pt x="5010149" y="617104"/>
                  </a:lnTo>
                  <a:lnTo>
                    <a:pt x="4998575" y="660273"/>
                  </a:lnTo>
                  <a:lnTo>
                    <a:pt x="4971364" y="695728"/>
                  </a:lnTo>
                  <a:lnTo>
                    <a:pt x="4932656" y="718071"/>
                  </a:lnTo>
                  <a:lnTo>
                    <a:pt x="4910787" y="723167"/>
                  </a:lnTo>
                  <a:lnTo>
                    <a:pt x="4903354" y="723899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609599" y="2686049"/>
              <a:ext cx="114300" cy="723900"/>
            </a:xfrm>
            <a:custGeom>
              <a:avLst/>
              <a:gdLst/>
              <a:ahLst/>
              <a:cxnLst/>
              <a:rect l="l" t="t" r="r" b="b"/>
              <a:pathLst>
                <a:path w="114300" h="723900">
                  <a:moveTo>
                    <a:pt x="114300" y="723899"/>
                  </a:moveTo>
                  <a:lnTo>
                    <a:pt x="70559" y="715199"/>
                  </a:lnTo>
                  <a:lnTo>
                    <a:pt x="33477" y="690422"/>
                  </a:lnTo>
                  <a:lnTo>
                    <a:pt x="8700" y="653340"/>
                  </a:lnTo>
                  <a:lnTo>
                    <a:pt x="0" y="609600"/>
                  </a:lnTo>
                  <a:lnTo>
                    <a:pt x="0" y="114300"/>
                  </a:lnTo>
                  <a:lnTo>
                    <a:pt x="8700" y="70559"/>
                  </a:lnTo>
                  <a:lnTo>
                    <a:pt x="33477" y="33477"/>
                  </a:lnTo>
                  <a:lnTo>
                    <a:pt x="70559" y="8700"/>
                  </a:lnTo>
                  <a:lnTo>
                    <a:pt x="114300" y="0"/>
                  </a:lnTo>
                  <a:lnTo>
                    <a:pt x="106793" y="543"/>
                  </a:lnTo>
                  <a:lnTo>
                    <a:pt x="99431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2" y="103040"/>
                  </a:lnTo>
                  <a:lnTo>
                    <a:pt x="38100" y="114300"/>
                  </a:lnTo>
                  <a:lnTo>
                    <a:pt x="38100" y="609600"/>
                  </a:lnTo>
                  <a:lnTo>
                    <a:pt x="43900" y="653340"/>
                  </a:lnTo>
                  <a:lnTo>
                    <a:pt x="60418" y="690422"/>
                  </a:lnTo>
                  <a:lnTo>
                    <a:pt x="92213" y="719005"/>
                  </a:lnTo>
                  <a:lnTo>
                    <a:pt x="106793" y="723356"/>
                  </a:lnTo>
                  <a:lnTo>
                    <a:pt x="114300" y="723899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9" name="object 9" descr=""/>
          <p:cNvGrpSpPr/>
          <p:nvPr/>
        </p:nvGrpSpPr>
        <p:grpSpPr>
          <a:xfrm>
            <a:off x="609599" y="3543299"/>
            <a:ext cx="5029200" cy="723900"/>
            <a:chOff x="609599" y="3543299"/>
            <a:chExt cx="5029200" cy="723900"/>
          </a:xfrm>
        </p:grpSpPr>
        <p:sp>
          <p:nvSpPr>
            <p:cNvPr id="10" name="object 10" descr=""/>
            <p:cNvSpPr/>
            <p:nvPr/>
          </p:nvSpPr>
          <p:spPr>
            <a:xfrm>
              <a:off x="628649" y="3543300"/>
              <a:ext cx="5010150" cy="723900"/>
            </a:xfrm>
            <a:custGeom>
              <a:avLst/>
              <a:gdLst/>
              <a:ahLst/>
              <a:cxnLst/>
              <a:rect l="l" t="t" r="r" b="b"/>
              <a:pathLst>
                <a:path w="5010150" h="723900">
                  <a:moveTo>
                    <a:pt x="4903354" y="723899"/>
                  </a:moveTo>
                  <a:lnTo>
                    <a:pt x="88995" y="723899"/>
                  </a:lnTo>
                  <a:lnTo>
                    <a:pt x="82801" y="723166"/>
                  </a:lnTo>
                  <a:lnTo>
                    <a:pt x="37131" y="700466"/>
                  </a:lnTo>
                  <a:lnTo>
                    <a:pt x="12577" y="666860"/>
                  </a:lnTo>
                  <a:lnTo>
                    <a:pt x="610" y="624537"/>
                  </a:lnTo>
                  <a:lnTo>
                    <a:pt x="0" y="617104"/>
                  </a:lnTo>
                  <a:lnTo>
                    <a:pt x="0" y="609599"/>
                  </a:lnTo>
                  <a:lnTo>
                    <a:pt x="0" y="106794"/>
                  </a:lnTo>
                  <a:lnTo>
                    <a:pt x="9643" y="63624"/>
                  </a:lnTo>
                  <a:lnTo>
                    <a:pt x="32320" y="28170"/>
                  </a:lnTo>
                  <a:lnTo>
                    <a:pt x="64577" y="5828"/>
                  </a:lnTo>
                  <a:lnTo>
                    <a:pt x="88995" y="0"/>
                  </a:lnTo>
                  <a:lnTo>
                    <a:pt x="4903354" y="0"/>
                  </a:lnTo>
                  <a:lnTo>
                    <a:pt x="4946523" y="11572"/>
                  </a:lnTo>
                  <a:lnTo>
                    <a:pt x="4981978" y="38783"/>
                  </a:lnTo>
                  <a:lnTo>
                    <a:pt x="5004319" y="77492"/>
                  </a:lnTo>
                  <a:lnTo>
                    <a:pt x="5010149" y="106794"/>
                  </a:lnTo>
                  <a:lnTo>
                    <a:pt x="5010149" y="617104"/>
                  </a:lnTo>
                  <a:lnTo>
                    <a:pt x="4998575" y="660273"/>
                  </a:lnTo>
                  <a:lnTo>
                    <a:pt x="4971364" y="695728"/>
                  </a:lnTo>
                  <a:lnTo>
                    <a:pt x="4932656" y="718070"/>
                  </a:lnTo>
                  <a:lnTo>
                    <a:pt x="4910787" y="723167"/>
                  </a:lnTo>
                  <a:lnTo>
                    <a:pt x="4903354" y="723899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609599" y="3543299"/>
              <a:ext cx="114300" cy="723900"/>
            </a:xfrm>
            <a:custGeom>
              <a:avLst/>
              <a:gdLst/>
              <a:ahLst/>
              <a:cxnLst/>
              <a:rect l="l" t="t" r="r" b="b"/>
              <a:pathLst>
                <a:path w="114300" h="723900">
                  <a:moveTo>
                    <a:pt x="114300" y="723899"/>
                  </a:moveTo>
                  <a:lnTo>
                    <a:pt x="70559" y="715198"/>
                  </a:lnTo>
                  <a:lnTo>
                    <a:pt x="33477" y="690422"/>
                  </a:lnTo>
                  <a:lnTo>
                    <a:pt x="8700" y="653339"/>
                  </a:lnTo>
                  <a:lnTo>
                    <a:pt x="0" y="609600"/>
                  </a:lnTo>
                  <a:lnTo>
                    <a:pt x="0" y="114300"/>
                  </a:lnTo>
                  <a:lnTo>
                    <a:pt x="8700" y="70558"/>
                  </a:lnTo>
                  <a:lnTo>
                    <a:pt x="33477" y="33477"/>
                  </a:lnTo>
                  <a:lnTo>
                    <a:pt x="70559" y="8700"/>
                  </a:lnTo>
                  <a:lnTo>
                    <a:pt x="114300" y="0"/>
                  </a:lnTo>
                  <a:lnTo>
                    <a:pt x="106793" y="543"/>
                  </a:lnTo>
                  <a:lnTo>
                    <a:pt x="99431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2" y="103040"/>
                  </a:lnTo>
                  <a:lnTo>
                    <a:pt x="38100" y="114300"/>
                  </a:lnTo>
                  <a:lnTo>
                    <a:pt x="38100" y="609600"/>
                  </a:lnTo>
                  <a:lnTo>
                    <a:pt x="43900" y="653339"/>
                  </a:lnTo>
                  <a:lnTo>
                    <a:pt x="60418" y="690422"/>
                  </a:lnTo>
                  <a:lnTo>
                    <a:pt x="92213" y="719005"/>
                  </a:lnTo>
                  <a:lnTo>
                    <a:pt x="106793" y="723356"/>
                  </a:lnTo>
                  <a:lnTo>
                    <a:pt x="114300" y="723899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12" name="object 1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4447222"/>
            <a:ext cx="134272" cy="116204"/>
          </a:xfrm>
          <a:prstGeom prst="rect">
            <a:avLst/>
          </a:prstGeom>
        </p:spPr>
      </p:pic>
      <p:sp>
        <p:nvSpPr>
          <p:cNvPr id="13" name="object 13" descr=""/>
          <p:cNvSpPr txBox="1"/>
          <p:nvPr/>
        </p:nvSpPr>
        <p:spPr>
          <a:xfrm>
            <a:off x="596899" y="1412811"/>
            <a:ext cx="4775200" cy="321627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1450" spc="-195">
                <a:solidFill>
                  <a:srgbClr val="333333"/>
                </a:solidFill>
                <a:latin typeface="Technic"/>
                <a:cs typeface="Technic"/>
              </a:rPr>
              <a:t></a:t>
            </a:r>
            <a:r>
              <a:rPr dirty="0" sz="1500" spc="-195">
                <a:solidFill>
                  <a:srgbClr val="333333"/>
                </a:solidFill>
                <a:latin typeface="Dotum"/>
                <a:cs typeface="Dotum"/>
              </a:rPr>
              <a:t>센서</a:t>
            </a:r>
            <a:r>
              <a:rPr dirty="0" sz="1450" spc="-195">
                <a:solidFill>
                  <a:srgbClr val="333333"/>
                </a:solidFill>
                <a:latin typeface="Technic"/>
                <a:cs typeface="Technic"/>
              </a:rPr>
              <a:t></a:t>
            </a:r>
            <a:r>
              <a:rPr dirty="0" sz="1500" spc="-195">
                <a:solidFill>
                  <a:srgbClr val="333333"/>
                </a:solidFill>
                <a:latin typeface="Dotum"/>
                <a:cs typeface="Dotum"/>
              </a:rPr>
              <a:t>로봇</a:t>
            </a:r>
            <a:r>
              <a:rPr dirty="0" sz="150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기술의</a:t>
            </a:r>
            <a:r>
              <a:rPr dirty="0" sz="150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지속적</a:t>
            </a:r>
            <a:r>
              <a:rPr dirty="0" sz="150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발전</a:t>
            </a:r>
            <a:r>
              <a:rPr dirty="0" sz="150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95">
                <a:solidFill>
                  <a:srgbClr val="333333"/>
                </a:solidFill>
                <a:latin typeface="Dotum"/>
                <a:cs typeface="Dotum"/>
              </a:rPr>
              <a:t>계획</a:t>
            </a:r>
            <a:endParaRPr sz="150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720"/>
              </a:spcBef>
            </a:pPr>
            <a:endParaRPr sz="1350">
              <a:latin typeface="Dotum"/>
              <a:cs typeface="Dotum"/>
            </a:endParaRPr>
          </a:p>
          <a:p>
            <a:pPr marL="183515">
              <a:lnSpc>
                <a:spcPct val="100000"/>
              </a:lnSpc>
            </a:pPr>
            <a:r>
              <a:rPr dirty="0" sz="1300" b="0">
                <a:solidFill>
                  <a:srgbClr val="333333"/>
                </a:solidFill>
                <a:latin typeface="Noto Sans JP Medium"/>
                <a:cs typeface="Noto Sans JP Medium"/>
              </a:rPr>
              <a:t>AI</a:t>
            </a:r>
            <a:r>
              <a:rPr dirty="0" sz="1300" spc="-70" b="0">
                <a:solidFill>
                  <a:srgbClr val="333333"/>
                </a:solidFill>
                <a:latin typeface="Noto Sans JP Medium"/>
                <a:cs typeface="Noto Sans JP Medi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고도화</a:t>
            </a:r>
            <a:endParaRPr sz="1350">
              <a:latin typeface="Dotum"/>
              <a:cs typeface="Dotum"/>
            </a:endParaRPr>
          </a:p>
          <a:p>
            <a:pPr marL="183515">
              <a:lnSpc>
                <a:spcPct val="100000"/>
              </a:lnSpc>
              <a:spcBef>
                <a:spcPts val="180"/>
              </a:spcBef>
            </a:pP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맞춤형</a:t>
            </a:r>
            <a:r>
              <a:rPr dirty="0" sz="1350" spc="-10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대화</a:t>
            </a:r>
            <a:r>
              <a:rPr dirty="0" sz="1350" spc="-10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모델</a:t>
            </a:r>
            <a:r>
              <a:rPr dirty="0" sz="1350" spc="-10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29">
                <a:solidFill>
                  <a:srgbClr val="4A5462"/>
                </a:solidFill>
                <a:latin typeface="Dotum"/>
                <a:cs typeface="Dotum"/>
              </a:rPr>
              <a:t>업그레이드</a:t>
            </a:r>
            <a:r>
              <a:rPr dirty="0" sz="1350" spc="-229">
                <a:solidFill>
                  <a:srgbClr val="4A5462"/>
                </a:solidFill>
                <a:latin typeface="Microsoft Sans Serif"/>
                <a:cs typeface="Microsoft Sans Serif"/>
              </a:rPr>
              <a:t>,</a:t>
            </a:r>
            <a:r>
              <a:rPr dirty="0" sz="1350" spc="-10">
                <a:solidFill>
                  <a:srgbClr val="4A5462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감정인식</a:t>
            </a:r>
            <a:r>
              <a:rPr dirty="0" sz="1350" spc="-9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정확도</a:t>
            </a:r>
            <a:r>
              <a:rPr dirty="0" sz="1350" spc="-10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195">
                <a:solidFill>
                  <a:srgbClr val="4A5462"/>
                </a:solidFill>
                <a:latin typeface="Dotum"/>
                <a:cs typeface="Dotum"/>
              </a:rPr>
              <a:t>향상</a:t>
            </a:r>
            <a:r>
              <a:rPr dirty="0" sz="1350" spc="-195">
                <a:solidFill>
                  <a:srgbClr val="4A5462"/>
                </a:solidFill>
                <a:latin typeface="Microsoft Sans Serif"/>
                <a:cs typeface="Microsoft Sans Serif"/>
              </a:rPr>
              <a:t>,</a:t>
            </a:r>
            <a:r>
              <a:rPr dirty="0" sz="1350" spc="-10">
                <a:solidFill>
                  <a:srgbClr val="4A5462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개인화</a:t>
            </a:r>
            <a:r>
              <a:rPr dirty="0" sz="1350" spc="-10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학습</a:t>
            </a:r>
            <a:r>
              <a:rPr dirty="0" sz="1350" spc="-9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4A5462"/>
                </a:solidFill>
                <a:latin typeface="Dotum"/>
                <a:cs typeface="Dotum"/>
              </a:rPr>
              <a:t>강화</a:t>
            </a:r>
            <a:endParaRPr sz="1350">
              <a:latin typeface="Dotum"/>
              <a:cs typeface="Dotum"/>
            </a:endParaRPr>
          </a:p>
          <a:p>
            <a:pPr>
              <a:lnSpc>
                <a:spcPct val="100000"/>
              </a:lnSpc>
            </a:pPr>
            <a:endParaRPr sz="120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210"/>
              </a:spcBef>
            </a:pPr>
            <a:endParaRPr sz="1200">
              <a:latin typeface="Dotum"/>
              <a:cs typeface="Dotum"/>
            </a:endParaRPr>
          </a:p>
          <a:p>
            <a:pPr marL="183515">
              <a:lnSpc>
                <a:spcPct val="100000"/>
              </a:lnSpc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센서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기술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고도화</a:t>
            </a:r>
            <a:endParaRPr sz="1350">
              <a:latin typeface="Dotum"/>
              <a:cs typeface="Dotum"/>
            </a:endParaRPr>
          </a:p>
          <a:p>
            <a:pPr marL="183515">
              <a:lnSpc>
                <a:spcPct val="100000"/>
              </a:lnSpc>
              <a:spcBef>
                <a:spcPts val="180"/>
              </a:spcBef>
            </a:pP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다중</a:t>
            </a:r>
            <a:r>
              <a:rPr dirty="0" sz="1350" spc="-10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센서</a:t>
            </a:r>
            <a:r>
              <a:rPr dirty="0" sz="1350" spc="-10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195">
                <a:solidFill>
                  <a:srgbClr val="4A5462"/>
                </a:solidFill>
                <a:latin typeface="Dotum"/>
                <a:cs typeface="Dotum"/>
              </a:rPr>
              <a:t>통합</a:t>
            </a:r>
            <a:r>
              <a:rPr dirty="0" sz="1350" spc="-195">
                <a:solidFill>
                  <a:srgbClr val="4A5462"/>
                </a:solidFill>
                <a:latin typeface="Microsoft Sans Serif"/>
                <a:cs typeface="Microsoft Sans Serif"/>
              </a:rPr>
              <a:t>,</a:t>
            </a:r>
            <a:r>
              <a:rPr dirty="0" sz="1350" spc="-10">
                <a:solidFill>
                  <a:srgbClr val="4A5462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생체신호</a:t>
            </a:r>
            <a:r>
              <a:rPr dirty="0" sz="1350" spc="-10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감지</a:t>
            </a:r>
            <a:r>
              <a:rPr dirty="0" sz="1350" spc="-10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195">
                <a:solidFill>
                  <a:srgbClr val="4A5462"/>
                </a:solidFill>
                <a:latin typeface="Dotum"/>
                <a:cs typeface="Dotum"/>
              </a:rPr>
              <a:t>확장</a:t>
            </a:r>
            <a:r>
              <a:rPr dirty="0" sz="1350" spc="-195">
                <a:solidFill>
                  <a:srgbClr val="4A5462"/>
                </a:solidFill>
                <a:latin typeface="Microsoft Sans Serif"/>
                <a:cs typeface="Microsoft Sans Serif"/>
              </a:rPr>
              <a:t>,</a:t>
            </a:r>
            <a:r>
              <a:rPr dirty="0" sz="1350" spc="-10">
                <a:solidFill>
                  <a:srgbClr val="4A5462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저전력</a:t>
            </a:r>
            <a:r>
              <a:rPr dirty="0" sz="1350" spc="-10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센서</a:t>
            </a:r>
            <a:r>
              <a:rPr dirty="0" sz="1350" spc="-10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적용으로</a:t>
            </a:r>
            <a:r>
              <a:rPr dirty="0" sz="1350" spc="-10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작동시간</a:t>
            </a:r>
            <a:r>
              <a:rPr dirty="0" sz="1350" spc="-10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4A5462"/>
                </a:solidFill>
                <a:latin typeface="Dotum"/>
                <a:cs typeface="Dotum"/>
              </a:rPr>
              <a:t>연장</a:t>
            </a:r>
            <a:endParaRPr sz="1350">
              <a:latin typeface="Dotum"/>
              <a:cs typeface="Dotum"/>
            </a:endParaRPr>
          </a:p>
          <a:p>
            <a:pPr>
              <a:lnSpc>
                <a:spcPct val="100000"/>
              </a:lnSpc>
            </a:pPr>
            <a:endParaRPr sz="120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210"/>
              </a:spcBef>
            </a:pPr>
            <a:endParaRPr sz="1200">
              <a:latin typeface="Dotum"/>
              <a:cs typeface="Dotum"/>
            </a:endParaRPr>
          </a:p>
          <a:p>
            <a:pPr marL="183515">
              <a:lnSpc>
                <a:spcPct val="100000"/>
              </a:lnSpc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로봇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하드웨어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개선</a:t>
            </a:r>
            <a:endParaRPr sz="1350">
              <a:latin typeface="Dotum"/>
              <a:cs typeface="Dotum"/>
            </a:endParaRPr>
          </a:p>
          <a:p>
            <a:pPr marL="183515">
              <a:lnSpc>
                <a:spcPct val="100000"/>
              </a:lnSpc>
              <a:spcBef>
                <a:spcPts val="180"/>
              </a:spcBef>
            </a:pP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더</a:t>
            </a:r>
            <a:r>
              <a:rPr dirty="0" sz="1350" spc="-10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자연스러운</a:t>
            </a:r>
            <a:r>
              <a:rPr dirty="0" sz="1350" spc="-10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10">
                <a:solidFill>
                  <a:srgbClr val="4A5462"/>
                </a:solidFill>
                <a:latin typeface="Dotum"/>
                <a:cs typeface="Dotum"/>
              </a:rPr>
              <a:t>움직임</a:t>
            </a:r>
            <a:r>
              <a:rPr dirty="0" sz="1350" spc="-210">
                <a:solidFill>
                  <a:srgbClr val="4A5462"/>
                </a:solidFill>
                <a:latin typeface="Microsoft Sans Serif"/>
                <a:cs typeface="Microsoft Sans Serif"/>
              </a:rPr>
              <a:t>,</a:t>
            </a:r>
            <a:r>
              <a:rPr dirty="0" sz="1350" spc="-10">
                <a:solidFill>
                  <a:srgbClr val="4A5462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경량화</a:t>
            </a:r>
            <a:r>
              <a:rPr dirty="0" sz="1350" spc="-10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소재</a:t>
            </a:r>
            <a:r>
              <a:rPr dirty="0" sz="1350" spc="-10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195">
                <a:solidFill>
                  <a:srgbClr val="4A5462"/>
                </a:solidFill>
                <a:latin typeface="Dotum"/>
                <a:cs typeface="Dotum"/>
              </a:rPr>
              <a:t>적용</a:t>
            </a:r>
            <a:r>
              <a:rPr dirty="0" sz="1350" spc="-195">
                <a:solidFill>
                  <a:srgbClr val="4A5462"/>
                </a:solidFill>
                <a:latin typeface="Microsoft Sans Serif"/>
                <a:cs typeface="Microsoft Sans Serif"/>
              </a:rPr>
              <a:t>,</a:t>
            </a:r>
            <a:r>
              <a:rPr dirty="0" sz="1350" spc="-10">
                <a:solidFill>
                  <a:srgbClr val="4A5462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배터리</a:t>
            </a:r>
            <a:r>
              <a:rPr dirty="0" sz="1350" spc="-10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4A5462"/>
                </a:solidFill>
                <a:latin typeface="Dotum"/>
                <a:cs typeface="Dotum"/>
              </a:rPr>
              <a:t>수명</a:t>
            </a:r>
            <a:r>
              <a:rPr dirty="0" sz="1350" spc="-10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4A5462"/>
                </a:solidFill>
                <a:latin typeface="Dotum"/>
                <a:cs typeface="Dotum"/>
              </a:rPr>
              <a:t>연장</a:t>
            </a:r>
            <a:endParaRPr sz="135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720"/>
              </a:spcBef>
            </a:pPr>
            <a:endParaRPr sz="1200">
              <a:latin typeface="Dotum"/>
              <a:cs typeface="Dotum"/>
            </a:endParaRPr>
          </a:p>
          <a:p>
            <a:pPr marL="259715">
              <a:lnSpc>
                <a:spcPct val="100000"/>
              </a:lnSpc>
            </a:pP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의료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서비스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연계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70">
                <a:solidFill>
                  <a:srgbClr val="333333"/>
                </a:solidFill>
                <a:latin typeface="Bodoni"/>
                <a:cs typeface="Bodoni"/>
              </a:rPr>
              <a:t>-</a:t>
            </a:r>
            <a:r>
              <a:rPr dirty="0" sz="1350" spc="-130">
                <a:solidFill>
                  <a:srgbClr val="333333"/>
                </a:solidFill>
                <a:latin typeface="Bodoni"/>
                <a:cs typeface="Bodoni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건강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모니터링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의료기관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연계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시스템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구축</a:t>
            </a:r>
            <a:endParaRPr sz="1350">
              <a:latin typeface="Dotum"/>
              <a:cs typeface="Dotum"/>
            </a:endParaRPr>
          </a:p>
        </p:txBody>
      </p:sp>
      <p:pic>
        <p:nvPicPr>
          <p:cNvPr id="14" name="object 1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4790122"/>
            <a:ext cx="134272" cy="116204"/>
          </a:xfrm>
          <a:prstGeom prst="rect">
            <a:avLst/>
          </a:prstGeom>
        </p:spPr>
      </p:pic>
      <p:sp>
        <p:nvSpPr>
          <p:cNvPr id="15" name="object 15" descr=""/>
          <p:cNvSpPr txBox="1"/>
          <p:nvPr/>
        </p:nvSpPr>
        <p:spPr>
          <a:xfrm>
            <a:off x="844550" y="4739512"/>
            <a:ext cx="3870325" cy="2324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다중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사용자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지원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70">
                <a:solidFill>
                  <a:srgbClr val="333333"/>
                </a:solidFill>
                <a:latin typeface="Bodoni"/>
                <a:cs typeface="Bodoni"/>
              </a:rPr>
              <a:t>-</a:t>
            </a:r>
            <a:r>
              <a:rPr dirty="0" sz="1350" spc="-135">
                <a:solidFill>
                  <a:srgbClr val="333333"/>
                </a:solidFill>
                <a:latin typeface="Bodoni"/>
                <a:cs typeface="Bodoni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가족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구성원별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맞춤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서비스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제공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기능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확대</a:t>
            </a:r>
            <a:endParaRPr sz="1350">
              <a:latin typeface="Dotum"/>
              <a:cs typeface="Dotum"/>
            </a:endParaRPr>
          </a:p>
        </p:txBody>
      </p:sp>
      <p:grpSp>
        <p:nvGrpSpPr>
          <p:cNvPr id="16" name="object 16" descr=""/>
          <p:cNvGrpSpPr/>
          <p:nvPr/>
        </p:nvGrpSpPr>
        <p:grpSpPr>
          <a:xfrm>
            <a:off x="6095998" y="1523999"/>
            <a:ext cx="5486400" cy="3486150"/>
            <a:chOff x="6095998" y="1523999"/>
            <a:chExt cx="5486400" cy="3486150"/>
          </a:xfrm>
        </p:grpSpPr>
        <p:sp>
          <p:nvSpPr>
            <p:cNvPr id="17" name="object 17" descr=""/>
            <p:cNvSpPr/>
            <p:nvPr/>
          </p:nvSpPr>
          <p:spPr>
            <a:xfrm>
              <a:off x="6095998" y="1523999"/>
              <a:ext cx="5486400" cy="3486150"/>
            </a:xfrm>
            <a:custGeom>
              <a:avLst/>
              <a:gdLst/>
              <a:ahLst/>
              <a:cxnLst/>
              <a:rect l="l" t="t" r="r" b="b"/>
              <a:pathLst>
                <a:path w="5486400" h="3486150">
                  <a:moveTo>
                    <a:pt x="5379605" y="3486149"/>
                  </a:moveTo>
                  <a:lnTo>
                    <a:pt x="106795" y="3486149"/>
                  </a:lnTo>
                  <a:lnTo>
                    <a:pt x="99362" y="3485417"/>
                  </a:lnTo>
                  <a:lnTo>
                    <a:pt x="57038" y="3471055"/>
                  </a:lnTo>
                  <a:lnTo>
                    <a:pt x="23432" y="3441590"/>
                  </a:lnTo>
                  <a:lnTo>
                    <a:pt x="3660" y="3401508"/>
                  </a:lnTo>
                  <a:lnTo>
                    <a:pt x="0" y="3379354"/>
                  </a:lnTo>
                  <a:lnTo>
                    <a:pt x="0" y="3371849"/>
                  </a:lnTo>
                  <a:lnTo>
                    <a:pt x="0" y="106794"/>
                  </a:lnTo>
                  <a:lnTo>
                    <a:pt x="11572" y="63625"/>
                  </a:lnTo>
                  <a:lnTo>
                    <a:pt x="38784" y="28170"/>
                  </a:lnTo>
                  <a:lnTo>
                    <a:pt x="77493" y="5828"/>
                  </a:lnTo>
                  <a:lnTo>
                    <a:pt x="106795" y="0"/>
                  </a:lnTo>
                  <a:lnTo>
                    <a:pt x="5379605" y="0"/>
                  </a:lnTo>
                  <a:lnTo>
                    <a:pt x="5422772" y="11572"/>
                  </a:lnTo>
                  <a:lnTo>
                    <a:pt x="5458227" y="38784"/>
                  </a:lnTo>
                  <a:lnTo>
                    <a:pt x="5480570" y="77492"/>
                  </a:lnTo>
                  <a:lnTo>
                    <a:pt x="5486398" y="106794"/>
                  </a:lnTo>
                  <a:lnTo>
                    <a:pt x="5486398" y="3379354"/>
                  </a:lnTo>
                  <a:lnTo>
                    <a:pt x="5474825" y="3422523"/>
                  </a:lnTo>
                  <a:lnTo>
                    <a:pt x="5447614" y="3457978"/>
                  </a:lnTo>
                  <a:lnTo>
                    <a:pt x="5408906" y="3480320"/>
                  </a:lnTo>
                  <a:lnTo>
                    <a:pt x="5387037" y="3485417"/>
                  </a:lnTo>
                  <a:lnTo>
                    <a:pt x="5379605" y="3486149"/>
                  </a:lnTo>
                  <a:close/>
                </a:path>
              </a:pathLst>
            </a:custGeom>
            <a:solidFill>
              <a:srgbClr val="F9FAFA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8" name="object 18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248399" y="1676399"/>
              <a:ext cx="5181599" cy="2914649"/>
            </a:xfrm>
            <a:prstGeom prst="rect">
              <a:avLst/>
            </a:prstGeom>
          </p:spPr>
        </p:pic>
      </p:grpSp>
      <p:sp>
        <p:nvSpPr>
          <p:cNvPr id="19" name="object 19" descr=""/>
          <p:cNvSpPr txBox="1"/>
          <p:nvPr/>
        </p:nvSpPr>
        <p:spPr>
          <a:xfrm>
            <a:off x="7002164" y="4656264"/>
            <a:ext cx="3674110" cy="2063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로봇</a:t>
            </a:r>
            <a:r>
              <a:rPr dirty="0" sz="11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기술의</a:t>
            </a:r>
            <a:r>
              <a:rPr dirty="0" sz="11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지속적</a:t>
            </a:r>
            <a:r>
              <a:rPr dirty="0" sz="1150" spc="-7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발전으로</a:t>
            </a:r>
            <a:r>
              <a:rPr dirty="0" sz="11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더</a:t>
            </a:r>
            <a:r>
              <a:rPr dirty="0" sz="11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친근하고</a:t>
            </a:r>
            <a:r>
              <a:rPr dirty="0" sz="1150" spc="-7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효율적인</a:t>
            </a:r>
            <a:r>
              <a:rPr dirty="0" sz="11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반려</a:t>
            </a:r>
            <a:r>
              <a:rPr dirty="0" sz="11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경험</a:t>
            </a:r>
            <a:r>
              <a:rPr dirty="0" sz="1150" spc="-7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60">
                <a:solidFill>
                  <a:srgbClr val="6A7280"/>
                </a:solidFill>
                <a:latin typeface="Dotum"/>
                <a:cs typeface="Dotum"/>
              </a:rPr>
              <a:t>제공</a:t>
            </a:r>
            <a:endParaRPr sz="1150">
              <a:latin typeface="Dotum"/>
              <a:cs typeface="Dotum"/>
            </a:endParaRPr>
          </a:p>
        </p:txBody>
      </p:sp>
      <p:sp>
        <p:nvSpPr>
          <p:cNvPr id="20" name="object 20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50"/>
              </a:lnSpc>
            </a:pPr>
            <a:r>
              <a:rPr dirty="0" spc="-65">
                <a:latin typeface="Noto Sans JP"/>
                <a:cs typeface="Noto Sans JP"/>
              </a:rPr>
              <a:t>NLP</a:t>
            </a:r>
            <a:r>
              <a:rPr dirty="0" spc="40">
                <a:latin typeface="Noto Sans JP"/>
                <a:cs typeface="Noto Sans JP"/>
              </a:rPr>
              <a:t> </a:t>
            </a:r>
            <a:r>
              <a:rPr dirty="0" spc="-190"/>
              <a:t>기반</a:t>
            </a:r>
            <a:r>
              <a:rPr dirty="0" spc="-90"/>
              <a:t> </a:t>
            </a:r>
            <a:r>
              <a:rPr dirty="0" spc="-190"/>
              <a:t>반려로봇</a:t>
            </a:r>
            <a:r>
              <a:rPr dirty="0" spc="-90"/>
              <a:t> </a:t>
            </a:r>
            <a:r>
              <a:rPr dirty="0" spc="-170"/>
              <a:t>시스템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79173" rIns="0" bIns="0" rtlCol="0" vert="horz">
            <a:spAutoFit/>
          </a:bodyPr>
          <a:lstStyle/>
          <a:p>
            <a:pPr marL="83820">
              <a:lnSpc>
                <a:spcPct val="100000"/>
              </a:lnSpc>
              <a:spcBef>
                <a:spcPts val="100"/>
              </a:spcBef>
            </a:pPr>
            <a:r>
              <a:rPr dirty="0" spc="-580"/>
              <a:t>결론</a:t>
            </a:r>
            <a:r>
              <a:rPr dirty="0" spc="-320"/>
              <a:t> </a:t>
            </a:r>
            <a:r>
              <a:rPr dirty="0" spc="-580"/>
              <a:t>및</a:t>
            </a:r>
            <a:r>
              <a:rPr dirty="0" spc="-320"/>
              <a:t> </a:t>
            </a:r>
            <a:r>
              <a:rPr dirty="0" spc="-605"/>
              <a:t>요약</a:t>
            </a:r>
          </a:p>
        </p:txBody>
      </p:sp>
      <p:grpSp>
        <p:nvGrpSpPr>
          <p:cNvPr id="3" name="object 3" descr=""/>
          <p:cNvGrpSpPr/>
          <p:nvPr/>
        </p:nvGrpSpPr>
        <p:grpSpPr>
          <a:xfrm>
            <a:off x="609599" y="1409699"/>
            <a:ext cx="5029200" cy="1181100"/>
            <a:chOff x="609599" y="1409699"/>
            <a:chExt cx="5029200" cy="1181100"/>
          </a:xfrm>
        </p:grpSpPr>
        <p:sp>
          <p:nvSpPr>
            <p:cNvPr id="4" name="object 4" descr=""/>
            <p:cNvSpPr/>
            <p:nvPr/>
          </p:nvSpPr>
          <p:spPr>
            <a:xfrm>
              <a:off x="628649" y="1409699"/>
              <a:ext cx="5010150" cy="1181100"/>
            </a:xfrm>
            <a:custGeom>
              <a:avLst/>
              <a:gdLst/>
              <a:ahLst/>
              <a:cxnLst/>
              <a:rect l="l" t="t" r="r" b="b"/>
              <a:pathLst>
                <a:path w="5010150" h="1181100">
                  <a:moveTo>
                    <a:pt x="4903354" y="1181099"/>
                  </a:moveTo>
                  <a:lnTo>
                    <a:pt x="88995" y="1181099"/>
                  </a:lnTo>
                  <a:lnTo>
                    <a:pt x="82801" y="1180367"/>
                  </a:lnTo>
                  <a:lnTo>
                    <a:pt x="37131" y="1157667"/>
                  </a:lnTo>
                  <a:lnTo>
                    <a:pt x="12577" y="1124061"/>
                  </a:lnTo>
                  <a:lnTo>
                    <a:pt x="610" y="1081737"/>
                  </a:lnTo>
                  <a:lnTo>
                    <a:pt x="0" y="1074304"/>
                  </a:lnTo>
                  <a:lnTo>
                    <a:pt x="0" y="1066799"/>
                  </a:lnTo>
                  <a:lnTo>
                    <a:pt x="0" y="106794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7" y="5828"/>
                  </a:lnTo>
                  <a:lnTo>
                    <a:pt x="88995" y="0"/>
                  </a:lnTo>
                  <a:lnTo>
                    <a:pt x="4903354" y="0"/>
                  </a:lnTo>
                  <a:lnTo>
                    <a:pt x="4946523" y="11572"/>
                  </a:lnTo>
                  <a:lnTo>
                    <a:pt x="4981978" y="38784"/>
                  </a:lnTo>
                  <a:lnTo>
                    <a:pt x="5004319" y="77492"/>
                  </a:lnTo>
                  <a:lnTo>
                    <a:pt x="5010149" y="106794"/>
                  </a:lnTo>
                  <a:lnTo>
                    <a:pt x="5010149" y="1074304"/>
                  </a:lnTo>
                  <a:lnTo>
                    <a:pt x="4998575" y="1117474"/>
                  </a:lnTo>
                  <a:lnTo>
                    <a:pt x="4971364" y="1152928"/>
                  </a:lnTo>
                  <a:lnTo>
                    <a:pt x="4932656" y="1175271"/>
                  </a:lnTo>
                  <a:lnTo>
                    <a:pt x="4910787" y="1180367"/>
                  </a:lnTo>
                  <a:lnTo>
                    <a:pt x="4903354" y="1181099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609599" y="1409699"/>
              <a:ext cx="114300" cy="1181100"/>
            </a:xfrm>
            <a:custGeom>
              <a:avLst/>
              <a:gdLst/>
              <a:ahLst/>
              <a:cxnLst/>
              <a:rect l="l" t="t" r="r" b="b"/>
              <a:pathLst>
                <a:path w="114300" h="1181100">
                  <a:moveTo>
                    <a:pt x="114300" y="1181099"/>
                  </a:moveTo>
                  <a:lnTo>
                    <a:pt x="70559" y="1172399"/>
                  </a:lnTo>
                  <a:lnTo>
                    <a:pt x="33477" y="1147622"/>
                  </a:lnTo>
                  <a:lnTo>
                    <a:pt x="8700" y="1110540"/>
                  </a:lnTo>
                  <a:lnTo>
                    <a:pt x="0" y="1066800"/>
                  </a:lnTo>
                  <a:lnTo>
                    <a:pt x="0" y="114300"/>
                  </a:lnTo>
                  <a:lnTo>
                    <a:pt x="8700" y="70559"/>
                  </a:lnTo>
                  <a:lnTo>
                    <a:pt x="33477" y="33477"/>
                  </a:lnTo>
                  <a:lnTo>
                    <a:pt x="70559" y="8700"/>
                  </a:lnTo>
                  <a:lnTo>
                    <a:pt x="114300" y="0"/>
                  </a:lnTo>
                  <a:lnTo>
                    <a:pt x="106793" y="543"/>
                  </a:lnTo>
                  <a:lnTo>
                    <a:pt x="99431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2" y="103040"/>
                  </a:lnTo>
                  <a:lnTo>
                    <a:pt x="38100" y="114300"/>
                  </a:lnTo>
                  <a:lnTo>
                    <a:pt x="38100" y="1066800"/>
                  </a:lnTo>
                  <a:lnTo>
                    <a:pt x="43900" y="1110540"/>
                  </a:lnTo>
                  <a:lnTo>
                    <a:pt x="60418" y="1147622"/>
                  </a:lnTo>
                  <a:lnTo>
                    <a:pt x="92213" y="1176205"/>
                  </a:lnTo>
                  <a:lnTo>
                    <a:pt x="106793" y="1180556"/>
                  </a:lnTo>
                  <a:lnTo>
                    <a:pt x="114300" y="1181099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6" name="object 6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3209924"/>
            <a:ext cx="214312" cy="171449"/>
          </a:xfrm>
          <a:prstGeom prst="rect">
            <a:avLst/>
          </a:prstGeom>
        </p:spPr>
      </p:pic>
      <p:pic>
        <p:nvPicPr>
          <p:cNvPr id="7" name="object 7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09164" y="3582590"/>
            <a:ext cx="171885" cy="150052"/>
          </a:xfrm>
          <a:prstGeom prst="rect">
            <a:avLst/>
          </a:prstGeom>
        </p:spPr>
      </p:pic>
      <p:pic>
        <p:nvPicPr>
          <p:cNvPr id="8" name="object 8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09599" y="3933825"/>
            <a:ext cx="193149" cy="171483"/>
          </a:xfrm>
          <a:prstGeom prst="rect">
            <a:avLst/>
          </a:prstGeom>
        </p:spPr>
      </p:pic>
      <p:pic>
        <p:nvPicPr>
          <p:cNvPr id="9" name="object 9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14924" y="4295775"/>
            <a:ext cx="160801" cy="171182"/>
          </a:xfrm>
          <a:prstGeom prst="rect">
            <a:avLst/>
          </a:prstGeom>
        </p:spPr>
      </p:pic>
      <p:sp>
        <p:nvSpPr>
          <p:cNvPr id="10" name="object 10" descr=""/>
          <p:cNvSpPr txBox="1"/>
          <p:nvPr/>
        </p:nvSpPr>
        <p:spPr>
          <a:xfrm>
            <a:off x="596899" y="1530997"/>
            <a:ext cx="4942840" cy="298386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just" marL="202565" marR="88900">
              <a:lnSpc>
                <a:spcPct val="116700"/>
              </a:lnSpc>
              <a:spcBef>
                <a:spcPts val="95"/>
              </a:spcBef>
            </a:pPr>
            <a:r>
              <a:rPr dirty="0" sz="1450" spc="-70" b="0">
                <a:solidFill>
                  <a:srgbClr val="333333"/>
                </a:solidFill>
                <a:latin typeface="Noto Sans JP Medium"/>
                <a:cs typeface="Noto Sans JP Medium"/>
              </a:rPr>
              <a:t>NLP</a:t>
            </a:r>
            <a:r>
              <a:rPr dirty="0" sz="1450" spc="50" b="0">
                <a:solidFill>
                  <a:srgbClr val="333333"/>
                </a:solidFill>
                <a:latin typeface="Noto Sans JP Medium"/>
                <a:cs typeface="Noto Sans JP Medi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기반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반려로봇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시스템은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0066CC"/>
                </a:solidFill>
                <a:latin typeface="Dotum"/>
                <a:cs typeface="Dotum"/>
              </a:rPr>
              <a:t>고령사회의</a:t>
            </a:r>
            <a:r>
              <a:rPr dirty="0" sz="1500" spc="-12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0066CC"/>
                </a:solidFill>
                <a:latin typeface="Dotum"/>
                <a:cs typeface="Dotum"/>
              </a:rPr>
              <a:t>필수</a:t>
            </a:r>
            <a:r>
              <a:rPr dirty="0" sz="1500" spc="-12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0066CC"/>
                </a:solidFill>
                <a:latin typeface="Dotum"/>
                <a:cs typeface="Dotum"/>
              </a:rPr>
              <a:t>솔루션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으로서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돌봄</a:t>
            </a:r>
            <a:r>
              <a:rPr dirty="0" sz="15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공백을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효과적으로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해소하고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노인의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삶의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질을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향상시킬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수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있습니</a:t>
            </a:r>
            <a:r>
              <a:rPr dirty="0" sz="15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155">
                <a:solidFill>
                  <a:srgbClr val="333333"/>
                </a:solidFill>
                <a:latin typeface="Dotum"/>
                <a:cs typeface="Dotum"/>
              </a:rPr>
              <a:t>다</a:t>
            </a:r>
            <a:r>
              <a:rPr dirty="0" sz="1450" spc="-155" b="0">
                <a:solidFill>
                  <a:srgbClr val="333333"/>
                </a:solidFill>
                <a:latin typeface="Noto Sans JP Medium"/>
                <a:cs typeface="Noto Sans JP Medium"/>
              </a:rPr>
              <a:t>.</a:t>
            </a:r>
            <a:endParaRPr sz="1450">
              <a:latin typeface="Noto Sans JP Medium"/>
              <a:cs typeface="Noto Sans JP Medium"/>
            </a:endParaRPr>
          </a:p>
          <a:p>
            <a:pPr>
              <a:lnSpc>
                <a:spcPct val="100000"/>
              </a:lnSpc>
              <a:spcBef>
                <a:spcPts val="1055"/>
              </a:spcBef>
            </a:pPr>
            <a:endParaRPr sz="1350">
              <a:latin typeface="Noto Sans JP Medium"/>
              <a:cs typeface="Noto Sans JP Medium"/>
            </a:endParaRPr>
          </a:p>
          <a:p>
            <a:pPr marL="12700">
              <a:lnSpc>
                <a:spcPct val="100000"/>
              </a:lnSpc>
            </a:pP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주요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95">
                <a:solidFill>
                  <a:srgbClr val="333333"/>
                </a:solidFill>
                <a:latin typeface="Dotum"/>
                <a:cs typeface="Dotum"/>
              </a:rPr>
              <a:t>강점</a:t>
            </a:r>
            <a:endParaRPr sz="1500">
              <a:latin typeface="Dotum"/>
              <a:cs typeface="Dotum"/>
            </a:endParaRPr>
          </a:p>
          <a:p>
            <a:pPr marL="297815" marR="5080" indent="42545">
              <a:lnSpc>
                <a:spcPct val="175900"/>
              </a:lnSpc>
              <a:spcBef>
                <a:spcPts val="195"/>
              </a:spcBef>
            </a:pP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개인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맞춤형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케어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00">
                <a:solidFill>
                  <a:srgbClr val="333333"/>
                </a:solidFill>
                <a:latin typeface="Arial"/>
                <a:cs typeface="Arial"/>
              </a:rPr>
              <a:t>-</a:t>
            </a:r>
            <a:r>
              <a:rPr dirty="0" sz="1300" spc="-25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사용자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행동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모방과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자연어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소통으로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정서적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교감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형성</a:t>
            </a:r>
            <a:r>
              <a:rPr dirty="0" sz="1350" spc="5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자연스러운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상호작용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00">
                <a:solidFill>
                  <a:srgbClr val="333333"/>
                </a:solidFill>
                <a:latin typeface="Arial"/>
                <a:cs typeface="Arial"/>
              </a:rPr>
              <a:t>-</a:t>
            </a:r>
            <a:r>
              <a:rPr dirty="0" sz="1300" spc="-2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dirty="0" sz="1300" spc="-60">
                <a:solidFill>
                  <a:srgbClr val="333333"/>
                </a:solidFill>
                <a:latin typeface="Arial"/>
                <a:cs typeface="Arial"/>
              </a:rPr>
              <a:t>1.2B</a:t>
            </a:r>
            <a:r>
              <a:rPr dirty="0" sz="1300" spc="-25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dirty="0" sz="1300" spc="-95">
                <a:solidFill>
                  <a:srgbClr val="333333"/>
                </a:solidFill>
                <a:latin typeface="Arial"/>
                <a:cs typeface="Arial"/>
              </a:rPr>
              <a:t>LLM</a:t>
            </a:r>
            <a:r>
              <a:rPr dirty="0" sz="1300" spc="-2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기반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실시간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음성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인식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대화</a:t>
            </a:r>
            <a:endParaRPr sz="1350">
              <a:latin typeface="Dotum"/>
              <a:cs typeface="Dotum"/>
            </a:endParaRPr>
          </a:p>
          <a:p>
            <a:pPr marL="297815" marR="326390" indent="20955">
              <a:lnSpc>
                <a:spcPct val="175900"/>
              </a:lnSpc>
            </a:pP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생활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지원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자동화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00">
                <a:solidFill>
                  <a:srgbClr val="333333"/>
                </a:solidFill>
                <a:latin typeface="Arial"/>
                <a:cs typeface="Arial"/>
              </a:rPr>
              <a:t>-</a:t>
            </a:r>
            <a:r>
              <a:rPr dirty="0" sz="1300" spc="-2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dirty="0" sz="1300" spc="-60">
                <a:solidFill>
                  <a:srgbClr val="333333"/>
                </a:solidFill>
                <a:latin typeface="Arial"/>
                <a:cs typeface="Arial"/>
              </a:rPr>
              <a:t>IoT</a:t>
            </a:r>
            <a:r>
              <a:rPr dirty="0" sz="1300" spc="-25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연동을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통한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35">
                <a:solidFill>
                  <a:srgbClr val="333333"/>
                </a:solidFill>
                <a:latin typeface="Dotum"/>
                <a:cs typeface="Dotum"/>
              </a:rPr>
              <a:t>외출</a:t>
            </a:r>
            <a:r>
              <a:rPr dirty="0" sz="1300" spc="-235">
                <a:solidFill>
                  <a:srgbClr val="333333"/>
                </a:solidFill>
                <a:latin typeface="Arial"/>
                <a:cs typeface="Arial"/>
              </a:rPr>
              <a:t>·</a:t>
            </a:r>
            <a:r>
              <a:rPr dirty="0" sz="1350" spc="-235">
                <a:solidFill>
                  <a:srgbClr val="333333"/>
                </a:solidFill>
                <a:latin typeface="Dotum"/>
                <a:cs typeface="Dotum"/>
              </a:rPr>
              <a:t>귀가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지원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등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일상생활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보조</a:t>
            </a:r>
            <a:r>
              <a:rPr dirty="0" sz="1350" spc="5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안전망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강화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00">
                <a:solidFill>
                  <a:srgbClr val="333333"/>
                </a:solidFill>
                <a:latin typeface="Arial"/>
                <a:cs typeface="Arial"/>
              </a:rPr>
              <a:t>-</a:t>
            </a:r>
            <a:r>
              <a:rPr dirty="0" sz="1300" spc="-2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dirty="0" sz="1300" spc="-165">
                <a:solidFill>
                  <a:srgbClr val="333333"/>
                </a:solidFill>
                <a:latin typeface="Arial"/>
                <a:cs typeface="Arial"/>
              </a:rPr>
              <a:t>24</a:t>
            </a:r>
            <a:r>
              <a:rPr dirty="0" sz="1350" spc="-165">
                <a:solidFill>
                  <a:srgbClr val="333333"/>
                </a:solidFill>
                <a:latin typeface="Dotum"/>
                <a:cs typeface="Dotum"/>
              </a:rPr>
              <a:t>시간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모니터링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위급상황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대응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시스템</a:t>
            </a:r>
            <a:endParaRPr sz="1350">
              <a:latin typeface="Dotum"/>
              <a:cs typeface="Dotum"/>
            </a:endParaRPr>
          </a:p>
        </p:txBody>
      </p:sp>
      <p:pic>
        <p:nvPicPr>
          <p:cNvPr id="11" name="object 11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09599" y="4668440"/>
            <a:ext cx="171449" cy="150018"/>
          </a:xfrm>
          <a:prstGeom prst="rect">
            <a:avLst/>
          </a:prstGeom>
        </p:spPr>
      </p:pic>
      <p:sp>
        <p:nvSpPr>
          <p:cNvPr id="12" name="object 12" descr=""/>
          <p:cNvSpPr txBox="1"/>
          <p:nvPr/>
        </p:nvSpPr>
        <p:spPr>
          <a:xfrm>
            <a:off x="882650" y="4644262"/>
            <a:ext cx="3916045" cy="2324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350" spc="-250">
                <a:solidFill>
                  <a:srgbClr val="0066CC"/>
                </a:solidFill>
                <a:latin typeface="Dotum"/>
                <a:cs typeface="Dotum"/>
              </a:rPr>
              <a:t>사회</a:t>
            </a:r>
            <a:r>
              <a:rPr dirty="0" sz="1350" spc="-250">
                <a:solidFill>
                  <a:srgbClr val="0066CC"/>
                </a:solidFill>
                <a:latin typeface="Copperplate Gothic Bold"/>
                <a:cs typeface="Copperplate Gothic Bold"/>
              </a:rPr>
              <a:t>·</a:t>
            </a:r>
            <a:r>
              <a:rPr dirty="0" sz="1350" spc="-250">
                <a:solidFill>
                  <a:srgbClr val="0066CC"/>
                </a:solidFill>
                <a:latin typeface="Dotum"/>
                <a:cs typeface="Dotum"/>
              </a:rPr>
              <a:t>경제적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효과</a:t>
            </a:r>
            <a:r>
              <a:rPr dirty="0" sz="1350" spc="-10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00">
                <a:solidFill>
                  <a:srgbClr val="333333"/>
                </a:solidFill>
                <a:latin typeface="Arial"/>
                <a:cs typeface="Arial"/>
              </a:rPr>
              <a:t>-</a:t>
            </a:r>
            <a:r>
              <a:rPr dirty="0" sz="1300" spc="-2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돌봄</a:t>
            </a:r>
            <a:r>
              <a:rPr dirty="0" sz="1350" spc="-1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인력</a:t>
            </a:r>
            <a:r>
              <a:rPr dirty="0" sz="1350" spc="-1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부족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해소와</a:t>
            </a:r>
            <a:r>
              <a:rPr dirty="0" sz="1350" spc="-1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35">
                <a:solidFill>
                  <a:srgbClr val="333333"/>
                </a:solidFill>
                <a:latin typeface="Dotum"/>
                <a:cs typeface="Dotum"/>
              </a:rPr>
              <a:t>의료</a:t>
            </a:r>
            <a:r>
              <a:rPr dirty="0" sz="1300" spc="-235">
                <a:solidFill>
                  <a:srgbClr val="333333"/>
                </a:solidFill>
                <a:latin typeface="Arial"/>
                <a:cs typeface="Arial"/>
              </a:rPr>
              <a:t>·</a:t>
            </a:r>
            <a:r>
              <a:rPr dirty="0" sz="1350" spc="-235">
                <a:solidFill>
                  <a:srgbClr val="333333"/>
                </a:solidFill>
                <a:latin typeface="Dotum"/>
                <a:cs typeface="Dotum"/>
              </a:rPr>
              <a:t>복지</a:t>
            </a:r>
            <a:r>
              <a:rPr dirty="0" sz="1350" spc="-1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비용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675">
                <a:solidFill>
                  <a:srgbClr val="333333"/>
                </a:solidFill>
                <a:latin typeface="Dotum"/>
                <a:cs typeface="Dotum"/>
              </a:rPr>
              <a:t>절감</a:t>
            </a:r>
            <a:endParaRPr sz="1350">
              <a:latin typeface="Dotum"/>
              <a:cs typeface="Dotum"/>
            </a:endParaRPr>
          </a:p>
        </p:txBody>
      </p:sp>
      <p:grpSp>
        <p:nvGrpSpPr>
          <p:cNvPr id="13" name="object 13" descr=""/>
          <p:cNvGrpSpPr/>
          <p:nvPr/>
        </p:nvGrpSpPr>
        <p:grpSpPr>
          <a:xfrm>
            <a:off x="6095998" y="1695449"/>
            <a:ext cx="5486400" cy="3048000"/>
            <a:chOff x="6095998" y="1695449"/>
            <a:chExt cx="5486400" cy="3048000"/>
          </a:xfrm>
        </p:grpSpPr>
        <p:sp>
          <p:nvSpPr>
            <p:cNvPr id="14" name="object 14" descr=""/>
            <p:cNvSpPr/>
            <p:nvPr/>
          </p:nvSpPr>
          <p:spPr>
            <a:xfrm>
              <a:off x="6095998" y="1695449"/>
              <a:ext cx="5486400" cy="3048000"/>
            </a:xfrm>
            <a:custGeom>
              <a:avLst/>
              <a:gdLst/>
              <a:ahLst/>
              <a:cxnLst/>
              <a:rect l="l" t="t" r="r" b="b"/>
              <a:pathLst>
                <a:path w="5486400" h="3048000">
                  <a:moveTo>
                    <a:pt x="5379605" y="3047999"/>
                  </a:moveTo>
                  <a:lnTo>
                    <a:pt x="106795" y="3047999"/>
                  </a:lnTo>
                  <a:lnTo>
                    <a:pt x="99362" y="3047267"/>
                  </a:lnTo>
                  <a:lnTo>
                    <a:pt x="57038" y="3032905"/>
                  </a:lnTo>
                  <a:lnTo>
                    <a:pt x="23432" y="3003440"/>
                  </a:lnTo>
                  <a:lnTo>
                    <a:pt x="3660" y="2963358"/>
                  </a:lnTo>
                  <a:lnTo>
                    <a:pt x="0" y="2941204"/>
                  </a:lnTo>
                  <a:lnTo>
                    <a:pt x="0" y="2933699"/>
                  </a:lnTo>
                  <a:lnTo>
                    <a:pt x="0" y="106794"/>
                  </a:lnTo>
                  <a:lnTo>
                    <a:pt x="11572" y="63625"/>
                  </a:lnTo>
                  <a:lnTo>
                    <a:pt x="38784" y="28170"/>
                  </a:lnTo>
                  <a:lnTo>
                    <a:pt x="77493" y="5828"/>
                  </a:lnTo>
                  <a:lnTo>
                    <a:pt x="106795" y="0"/>
                  </a:lnTo>
                  <a:lnTo>
                    <a:pt x="5379605" y="0"/>
                  </a:lnTo>
                  <a:lnTo>
                    <a:pt x="5422772" y="11572"/>
                  </a:lnTo>
                  <a:lnTo>
                    <a:pt x="5458227" y="38784"/>
                  </a:lnTo>
                  <a:lnTo>
                    <a:pt x="5480570" y="77492"/>
                  </a:lnTo>
                  <a:lnTo>
                    <a:pt x="5486398" y="106794"/>
                  </a:lnTo>
                  <a:lnTo>
                    <a:pt x="5486398" y="2941204"/>
                  </a:lnTo>
                  <a:lnTo>
                    <a:pt x="5474825" y="2984373"/>
                  </a:lnTo>
                  <a:lnTo>
                    <a:pt x="5447614" y="3019828"/>
                  </a:lnTo>
                  <a:lnTo>
                    <a:pt x="5408906" y="3042170"/>
                  </a:lnTo>
                  <a:lnTo>
                    <a:pt x="5387037" y="3047267"/>
                  </a:lnTo>
                  <a:lnTo>
                    <a:pt x="5379605" y="3047999"/>
                  </a:lnTo>
                  <a:close/>
                </a:path>
              </a:pathLst>
            </a:custGeom>
            <a:solidFill>
              <a:srgbClr val="F9FAFA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5" name="object 15" descr="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248399" y="1847849"/>
              <a:ext cx="5181599" cy="2743199"/>
            </a:xfrm>
            <a:prstGeom prst="rect">
              <a:avLst/>
            </a:prstGeom>
          </p:spPr>
        </p:pic>
      </p:grpSp>
      <p:sp>
        <p:nvSpPr>
          <p:cNvPr id="16" name="object 16" descr=""/>
          <p:cNvSpPr txBox="1"/>
          <p:nvPr/>
        </p:nvSpPr>
        <p:spPr>
          <a:xfrm>
            <a:off x="7690346" y="4656264"/>
            <a:ext cx="2298065" cy="2063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반려로봇을</a:t>
            </a:r>
            <a:r>
              <a:rPr dirty="0" sz="11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통한</a:t>
            </a:r>
            <a:r>
              <a:rPr dirty="0" sz="1150" spc="-7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고령자</a:t>
            </a:r>
            <a:r>
              <a:rPr dirty="0" sz="11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생활의</a:t>
            </a:r>
            <a:r>
              <a:rPr dirty="0" sz="1150" spc="-7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질적</a:t>
            </a:r>
            <a:r>
              <a:rPr dirty="0" sz="1150" spc="-7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60">
                <a:solidFill>
                  <a:srgbClr val="6A7280"/>
                </a:solidFill>
                <a:latin typeface="Dotum"/>
                <a:cs typeface="Dotum"/>
              </a:rPr>
              <a:t>향상</a:t>
            </a:r>
            <a:endParaRPr sz="1150">
              <a:latin typeface="Dotum"/>
              <a:cs typeface="Dotum"/>
            </a:endParaRPr>
          </a:p>
        </p:txBody>
      </p:sp>
      <p:sp>
        <p:nvSpPr>
          <p:cNvPr id="17" name="object 17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50"/>
              </a:lnSpc>
            </a:pPr>
            <a:r>
              <a:rPr dirty="0" spc="-65">
                <a:latin typeface="Noto Sans JP"/>
                <a:cs typeface="Noto Sans JP"/>
              </a:rPr>
              <a:t>NLP</a:t>
            </a:r>
            <a:r>
              <a:rPr dirty="0" spc="40">
                <a:latin typeface="Noto Sans JP"/>
                <a:cs typeface="Noto Sans JP"/>
              </a:rPr>
              <a:t> </a:t>
            </a:r>
            <a:r>
              <a:rPr dirty="0" spc="-190"/>
              <a:t>기반</a:t>
            </a:r>
            <a:r>
              <a:rPr dirty="0" spc="-90"/>
              <a:t> </a:t>
            </a:r>
            <a:r>
              <a:rPr dirty="0" spc="-190"/>
              <a:t>반려로봇</a:t>
            </a:r>
            <a:r>
              <a:rPr dirty="0" spc="-90"/>
              <a:t> </a:t>
            </a:r>
            <a:r>
              <a:rPr dirty="0" spc="-170"/>
              <a:t>시스템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89935" y="1032387"/>
            <a:ext cx="737870" cy="37465"/>
          </a:xfrm>
          <a:custGeom>
            <a:avLst/>
            <a:gdLst/>
            <a:ahLst/>
            <a:cxnLst/>
            <a:rect l="l" t="t" r="r" b="b"/>
            <a:pathLst>
              <a:path w="737869" h="37465">
                <a:moveTo>
                  <a:pt x="737419" y="36870"/>
                </a:moveTo>
                <a:lnTo>
                  <a:pt x="0" y="36870"/>
                </a:lnTo>
                <a:lnTo>
                  <a:pt x="0" y="0"/>
                </a:lnTo>
                <a:lnTo>
                  <a:pt x="737419" y="0"/>
                </a:lnTo>
                <a:lnTo>
                  <a:pt x="737419" y="36870"/>
                </a:lnTo>
                <a:close/>
              </a:path>
            </a:pathLst>
          </a:custGeom>
          <a:solidFill>
            <a:srgbClr val="2562E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60946" rIns="0" bIns="0" rtlCol="0" vert="horz">
            <a:spAutoFit/>
          </a:bodyPr>
          <a:lstStyle/>
          <a:p>
            <a:pPr marL="64135">
              <a:lnSpc>
                <a:spcPct val="100000"/>
              </a:lnSpc>
              <a:spcBef>
                <a:spcPts val="100"/>
              </a:spcBef>
            </a:pPr>
            <a:r>
              <a:rPr dirty="0" sz="2950" spc="-590"/>
              <a:t>목차</a:t>
            </a:r>
            <a:endParaRPr sz="2950"/>
          </a:p>
        </p:txBody>
      </p:sp>
      <p:sp>
        <p:nvSpPr>
          <p:cNvPr id="4" name="object 4" descr=""/>
          <p:cNvSpPr/>
          <p:nvPr/>
        </p:nvSpPr>
        <p:spPr>
          <a:xfrm>
            <a:off x="755854" y="1511709"/>
            <a:ext cx="276860" cy="276860"/>
          </a:xfrm>
          <a:custGeom>
            <a:avLst/>
            <a:gdLst/>
            <a:ahLst/>
            <a:cxnLst/>
            <a:rect l="l" t="t" r="r" b="b"/>
            <a:pathLst>
              <a:path w="276859" h="276860">
                <a:moveTo>
                  <a:pt x="138266" y="276532"/>
                </a:moveTo>
                <a:lnTo>
                  <a:pt x="98129" y="270579"/>
                </a:lnTo>
                <a:lnTo>
                  <a:pt x="61449" y="253229"/>
                </a:lnTo>
                <a:lnTo>
                  <a:pt x="31383" y="225982"/>
                </a:lnTo>
                <a:lnTo>
                  <a:pt x="10524" y="191177"/>
                </a:lnTo>
                <a:lnTo>
                  <a:pt x="664" y="151818"/>
                </a:lnTo>
                <a:lnTo>
                  <a:pt x="0" y="138266"/>
                </a:lnTo>
                <a:lnTo>
                  <a:pt x="166" y="131473"/>
                </a:lnTo>
                <a:lnTo>
                  <a:pt x="8078" y="91692"/>
                </a:lnTo>
                <a:lnTo>
                  <a:pt x="27213" y="55893"/>
                </a:lnTo>
                <a:lnTo>
                  <a:pt x="55893" y="27213"/>
                </a:lnTo>
                <a:lnTo>
                  <a:pt x="91693" y="8078"/>
                </a:lnTo>
                <a:lnTo>
                  <a:pt x="131473" y="166"/>
                </a:lnTo>
                <a:lnTo>
                  <a:pt x="138266" y="0"/>
                </a:lnTo>
                <a:lnTo>
                  <a:pt x="145058" y="166"/>
                </a:lnTo>
                <a:lnTo>
                  <a:pt x="184839" y="8078"/>
                </a:lnTo>
                <a:lnTo>
                  <a:pt x="220638" y="27213"/>
                </a:lnTo>
                <a:lnTo>
                  <a:pt x="249318" y="55893"/>
                </a:lnTo>
                <a:lnTo>
                  <a:pt x="268453" y="91692"/>
                </a:lnTo>
                <a:lnTo>
                  <a:pt x="276366" y="131473"/>
                </a:lnTo>
                <a:lnTo>
                  <a:pt x="276532" y="138266"/>
                </a:lnTo>
                <a:lnTo>
                  <a:pt x="276366" y="145058"/>
                </a:lnTo>
                <a:lnTo>
                  <a:pt x="268453" y="184838"/>
                </a:lnTo>
                <a:lnTo>
                  <a:pt x="249318" y="220637"/>
                </a:lnTo>
                <a:lnTo>
                  <a:pt x="220638" y="249318"/>
                </a:lnTo>
                <a:lnTo>
                  <a:pt x="184839" y="268453"/>
                </a:lnTo>
                <a:lnTo>
                  <a:pt x="145058" y="276366"/>
                </a:lnTo>
                <a:lnTo>
                  <a:pt x="138266" y="276532"/>
                </a:lnTo>
                <a:close/>
              </a:path>
            </a:pathLst>
          </a:custGeom>
          <a:solidFill>
            <a:srgbClr val="F5F5F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/>
          <p:nvPr/>
        </p:nvSpPr>
        <p:spPr>
          <a:xfrm>
            <a:off x="755854" y="1972596"/>
            <a:ext cx="276860" cy="276860"/>
          </a:xfrm>
          <a:custGeom>
            <a:avLst/>
            <a:gdLst/>
            <a:ahLst/>
            <a:cxnLst/>
            <a:rect l="l" t="t" r="r" b="b"/>
            <a:pathLst>
              <a:path w="276859" h="276860">
                <a:moveTo>
                  <a:pt x="138266" y="276532"/>
                </a:moveTo>
                <a:lnTo>
                  <a:pt x="98129" y="270579"/>
                </a:lnTo>
                <a:lnTo>
                  <a:pt x="61449" y="253229"/>
                </a:lnTo>
                <a:lnTo>
                  <a:pt x="31383" y="225982"/>
                </a:lnTo>
                <a:lnTo>
                  <a:pt x="10524" y="191178"/>
                </a:lnTo>
                <a:lnTo>
                  <a:pt x="664" y="151818"/>
                </a:lnTo>
                <a:lnTo>
                  <a:pt x="0" y="138266"/>
                </a:lnTo>
                <a:lnTo>
                  <a:pt x="166" y="131473"/>
                </a:lnTo>
                <a:lnTo>
                  <a:pt x="8078" y="91692"/>
                </a:lnTo>
                <a:lnTo>
                  <a:pt x="27213" y="55893"/>
                </a:lnTo>
                <a:lnTo>
                  <a:pt x="55893" y="27213"/>
                </a:lnTo>
                <a:lnTo>
                  <a:pt x="91693" y="8078"/>
                </a:lnTo>
                <a:lnTo>
                  <a:pt x="131473" y="166"/>
                </a:lnTo>
                <a:lnTo>
                  <a:pt x="138266" y="0"/>
                </a:lnTo>
                <a:lnTo>
                  <a:pt x="145058" y="166"/>
                </a:lnTo>
                <a:lnTo>
                  <a:pt x="184839" y="8078"/>
                </a:lnTo>
                <a:lnTo>
                  <a:pt x="220638" y="27213"/>
                </a:lnTo>
                <a:lnTo>
                  <a:pt x="249318" y="55893"/>
                </a:lnTo>
                <a:lnTo>
                  <a:pt x="268453" y="91692"/>
                </a:lnTo>
                <a:lnTo>
                  <a:pt x="276366" y="131473"/>
                </a:lnTo>
                <a:lnTo>
                  <a:pt x="276532" y="138266"/>
                </a:lnTo>
                <a:lnTo>
                  <a:pt x="276366" y="145058"/>
                </a:lnTo>
                <a:lnTo>
                  <a:pt x="268453" y="184838"/>
                </a:lnTo>
                <a:lnTo>
                  <a:pt x="249318" y="220638"/>
                </a:lnTo>
                <a:lnTo>
                  <a:pt x="220638" y="249318"/>
                </a:lnTo>
                <a:lnTo>
                  <a:pt x="184839" y="268453"/>
                </a:lnTo>
                <a:lnTo>
                  <a:pt x="145058" y="276366"/>
                </a:lnTo>
                <a:lnTo>
                  <a:pt x="138266" y="276532"/>
                </a:lnTo>
                <a:close/>
              </a:path>
            </a:pathLst>
          </a:custGeom>
          <a:solidFill>
            <a:srgbClr val="F5F5F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/>
          <p:nvPr/>
        </p:nvSpPr>
        <p:spPr>
          <a:xfrm>
            <a:off x="755854" y="2433483"/>
            <a:ext cx="276860" cy="276860"/>
          </a:xfrm>
          <a:custGeom>
            <a:avLst/>
            <a:gdLst/>
            <a:ahLst/>
            <a:cxnLst/>
            <a:rect l="l" t="t" r="r" b="b"/>
            <a:pathLst>
              <a:path w="276859" h="276860">
                <a:moveTo>
                  <a:pt x="138266" y="276532"/>
                </a:moveTo>
                <a:lnTo>
                  <a:pt x="98129" y="270580"/>
                </a:lnTo>
                <a:lnTo>
                  <a:pt x="61449" y="253229"/>
                </a:lnTo>
                <a:lnTo>
                  <a:pt x="31383" y="225982"/>
                </a:lnTo>
                <a:lnTo>
                  <a:pt x="10524" y="191178"/>
                </a:lnTo>
                <a:lnTo>
                  <a:pt x="664" y="151818"/>
                </a:lnTo>
                <a:lnTo>
                  <a:pt x="0" y="138266"/>
                </a:lnTo>
                <a:lnTo>
                  <a:pt x="166" y="131473"/>
                </a:lnTo>
                <a:lnTo>
                  <a:pt x="8078" y="91693"/>
                </a:lnTo>
                <a:lnTo>
                  <a:pt x="27213" y="55893"/>
                </a:lnTo>
                <a:lnTo>
                  <a:pt x="55893" y="27213"/>
                </a:lnTo>
                <a:lnTo>
                  <a:pt x="91693" y="8078"/>
                </a:lnTo>
                <a:lnTo>
                  <a:pt x="131473" y="166"/>
                </a:lnTo>
                <a:lnTo>
                  <a:pt x="138266" y="0"/>
                </a:lnTo>
                <a:lnTo>
                  <a:pt x="145058" y="166"/>
                </a:lnTo>
                <a:lnTo>
                  <a:pt x="184839" y="8078"/>
                </a:lnTo>
                <a:lnTo>
                  <a:pt x="220638" y="27213"/>
                </a:lnTo>
                <a:lnTo>
                  <a:pt x="249318" y="55893"/>
                </a:lnTo>
                <a:lnTo>
                  <a:pt x="268453" y="91693"/>
                </a:lnTo>
                <a:lnTo>
                  <a:pt x="276366" y="131473"/>
                </a:lnTo>
                <a:lnTo>
                  <a:pt x="276532" y="138266"/>
                </a:lnTo>
                <a:lnTo>
                  <a:pt x="276366" y="145058"/>
                </a:lnTo>
                <a:lnTo>
                  <a:pt x="268453" y="184838"/>
                </a:lnTo>
                <a:lnTo>
                  <a:pt x="249318" y="220638"/>
                </a:lnTo>
                <a:lnTo>
                  <a:pt x="220638" y="249318"/>
                </a:lnTo>
                <a:lnTo>
                  <a:pt x="184839" y="268453"/>
                </a:lnTo>
                <a:lnTo>
                  <a:pt x="145058" y="276366"/>
                </a:lnTo>
                <a:lnTo>
                  <a:pt x="138266" y="276532"/>
                </a:lnTo>
                <a:close/>
              </a:path>
            </a:pathLst>
          </a:custGeom>
          <a:solidFill>
            <a:srgbClr val="F5F5F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/>
          <p:nvPr/>
        </p:nvSpPr>
        <p:spPr>
          <a:xfrm>
            <a:off x="755854" y="2894370"/>
            <a:ext cx="276860" cy="276860"/>
          </a:xfrm>
          <a:custGeom>
            <a:avLst/>
            <a:gdLst/>
            <a:ahLst/>
            <a:cxnLst/>
            <a:rect l="l" t="t" r="r" b="b"/>
            <a:pathLst>
              <a:path w="276859" h="276860">
                <a:moveTo>
                  <a:pt x="138266" y="276532"/>
                </a:moveTo>
                <a:lnTo>
                  <a:pt x="98129" y="270579"/>
                </a:lnTo>
                <a:lnTo>
                  <a:pt x="61449" y="253229"/>
                </a:lnTo>
                <a:lnTo>
                  <a:pt x="31383" y="225982"/>
                </a:lnTo>
                <a:lnTo>
                  <a:pt x="10524" y="191178"/>
                </a:lnTo>
                <a:lnTo>
                  <a:pt x="664" y="151818"/>
                </a:lnTo>
                <a:lnTo>
                  <a:pt x="0" y="138266"/>
                </a:lnTo>
                <a:lnTo>
                  <a:pt x="166" y="131473"/>
                </a:lnTo>
                <a:lnTo>
                  <a:pt x="8078" y="91692"/>
                </a:lnTo>
                <a:lnTo>
                  <a:pt x="27213" y="55893"/>
                </a:lnTo>
                <a:lnTo>
                  <a:pt x="55893" y="27213"/>
                </a:lnTo>
                <a:lnTo>
                  <a:pt x="91693" y="8078"/>
                </a:lnTo>
                <a:lnTo>
                  <a:pt x="131473" y="166"/>
                </a:lnTo>
                <a:lnTo>
                  <a:pt x="138266" y="0"/>
                </a:lnTo>
                <a:lnTo>
                  <a:pt x="145058" y="166"/>
                </a:lnTo>
                <a:lnTo>
                  <a:pt x="184839" y="8078"/>
                </a:lnTo>
                <a:lnTo>
                  <a:pt x="220638" y="27213"/>
                </a:lnTo>
                <a:lnTo>
                  <a:pt x="249318" y="55893"/>
                </a:lnTo>
                <a:lnTo>
                  <a:pt x="268453" y="91692"/>
                </a:lnTo>
                <a:lnTo>
                  <a:pt x="276366" y="131473"/>
                </a:lnTo>
                <a:lnTo>
                  <a:pt x="276532" y="138266"/>
                </a:lnTo>
                <a:lnTo>
                  <a:pt x="276366" y="145058"/>
                </a:lnTo>
                <a:lnTo>
                  <a:pt x="268453" y="184838"/>
                </a:lnTo>
                <a:lnTo>
                  <a:pt x="249318" y="220638"/>
                </a:lnTo>
                <a:lnTo>
                  <a:pt x="220638" y="249318"/>
                </a:lnTo>
                <a:lnTo>
                  <a:pt x="184839" y="268453"/>
                </a:lnTo>
                <a:lnTo>
                  <a:pt x="145058" y="276366"/>
                </a:lnTo>
                <a:lnTo>
                  <a:pt x="138266" y="276532"/>
                </a:lnTo>
                <a:close/>
              </a:path>
            </a:pathLst>
          </a:custGeom>
          <a:solidFill>
            <a:srgbClr val="F5F5F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 descr=""/>
          <p:cNvSpPr/>
          <p:nvPr/>
        </p:nvSpPr>
        <p:spPr>
          <a:xfrm>
            <a:off x="755854" y="3355257"/>
            <a:ext cx="276860" cy="276860"/>
          </a:xfrm>
          <a:custGeom>
            <a:avLst/>
            <a:gdLst/>
            <a:ahLst/>
            <a:cxnLst/>
            <a:rect l="l" t="t" r="r" b="b"/>
            <a:pathLst>
              <a:path w="276859" h="276860">
                <a:moveTo>
                  <a:pt x="138266" y="276532"/>
                </a:moveTo>
                <a:lnTo>
                  <a:pt x="98129" y="270579"/>
                </a:lnTo>
                <a:lnTo>
                  <a:pt x="61449" y="253229"/>
                </a:lnTo>
                <a:lnTo>
                  <a:pt x="31383" y="225982"/>
                </a:lnTo>
                <a:lnTo>
                  <a:pt x="10524" y="191178"/>
                </a:lnTo>
                <a:lnTo>
                  <a:pt x="664" y="151818"/>
                </a:lnTo>
                <a:lnTo>
                  <a:pt x="0" y="138266"/>
                </a:lnTo>
                <a:lnTo>
                  <a:pt x="166" y="131473"/>
                </a:lnTo>
                <a:lnTo>
                  <a:pt x="8078" y="91692"/>
                </a:lnTo>
                <a:lnTo>
                  <a:pt x="27213" y="55893"/>
                </a:lnTo>
                <a:lnTo>
                  <a:pt x="55893" y="27213"/>
                </a:lnTo>
                <a:lnTo>
                  <a:pt x="91693" y="8078"/>
                </a:lnTo>
                <a:lnTo>
                  <a:pt x="131473" y="166"/>
                </a:lnTo>
                <a:lnTo>
                  <a:pt x="138266" y="0"/>
                </a:lnTo>
                <a:lnTo>
                  <a:pt x="145058" y="166"/>
                </a:lnTo>
                <a:lnTo>
                  <a:pt x="184839" y="8078"/>
                </a:lnTo>
                <a:lnTo>
                  <a:pt x="220638" y="27213"/>
                </a:lnTo>
                <a:lnTo>
                  <a:pt x="249318" y="55893"/>
                </a:lnTo>
                <a:lnTo>
                  <a:pt x="268453" y="91692"/>
                </a:lnTo>
                <a:lnTo>
                  <a:pt x="276366" y="131473"/>
                </a:lnTo>
                <a:lnTo>
                  <a:pt x="276532" y="138266"/>
                </a:lnTo>
                <a:lnTo>
                  <a:pt x="276366" y="145058"/>
                </a:lnTo>
                <a:lnTo>
                  <a:pt x="268453" y="184838"/>
                </a:lnTo>
                <a:lnTo>
                  <a:pt x="249318" y="220638"/>
                </a:lnTo>
                <a:lnTo>
                  <a:pt x="220638" y="249318"/>
                </a:lnTo>
                <a:lnTo>
                  <a:pt x="184839" y="268453"/>
                </a:lnTo>
                <a:lnTo>
                  <a:pt x="145058" y="276366"/>
                </a:lnTo>
                <a:lnTo>
                  <a:pt x="138266" y="276532"/>
                </a:lnTo>
                <a:close/>
              </a:path>
            </a:pathLst>
          </a:custGeom>
          <a:solidFill>
            <a:srgbClr val="F5F5F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 descr=""/>
          <p:cNvSpPr/>
          <p:nvPr/>
        </p:nvSpPr>
        <p:spPr>
          <a:xfrm>
            <a:off x="755854" y="3816144"/>
            <a:ext cx="276860" cy="276860"/>
          </a:xfrm>
          <a:custGeom>
            <a:avLst/>
            <a:gdLst/>
            <a:ahLst/>
            <a:cxnLst/>
            <a:rect l="l" t="t" r="r" b="b"/>
            <a:pathLst>
              <a:path w="276859" h="276860">
                <a:moveTo>
                  <a:pt x="138266" y="276532"/>
                </a:moveTo>
                <a:lnTo>
                  <a:pt x="98129" y="270579"/>
                </a:lnTo>
                <a:lnTo>
                  <a:pt x="61449" y="253229"/>
                </a:lnTo>
                <a:lnTo>
                  <a:pt x="31383" y="225982"/>
                </a:lnTo>
                <a:lnTo>
                  <a:pt x="10524" y="191177"/>
                </a:lnTo>
                <a:lnTo>
                  <a:pt x="664" y="151818"/>
                </a:lnTo>
                <a:lnTo>
                  <a:pt x="0" y="138266"/>
                </a:lnTo>
                <a:lnTo>
                  <a:pt x="166" y="131473"/>
                </a:lnTo>
                <a:lnTo>
                  <a:pt x="8078" y="91692"/>
                </a:lnTo>
                <a:lnTo>
                  <a:pt x="27213" y="55893"/>
                </a:lnTo>
                <a:lnTo>
                  <a:pt x="55893" y="27213"/>
                </a:lnTo>
                <a:lnTo>
                  <a:pt x="91693" y="8078"/>
                </a:lnTo>
                <a:lnTo>
                  <a:pt x="131473" y="166"/>
                </a:lnTo>
                <a:lnTo>
                  <a:pt x="138266" y="0"/>
                </a:lnTo>
                <a:lnTo>
                  <a:pt x="145058" y="166"/>
                </a:lnTo>
                <a:lnTo>
                  <a:pt x="184839" y="8078"/>
                </a:lnTo>
                <a:lnTo>
                  <a:pt x="220638" y="27213"/>
                </a:lnTo>
                <a:lnTo>
                  <a:pt x="249318" y="55893"/>
                </a:lnTo>
                <a:lnTo>
                  <a:pt x="268453" y="91692"/>
                </a:lnTo>
                <a:lnTo>
                  <a:pt x="276366" y="131473"/>
                </a:lnTo>
                <a:lnTo>
                  <a:pt x="276532" y="138266"/>
                </a:lnTo>
                <a:lnTo>
                  <a:pt x="276366" y="145058"/>
                </a:lnTo>
                <a:lnTo>
                  <a:pt x="268453" y="184838"/>
                </a:lnTo>
                <a:lnTo>
                  <a:pt x="249318" y="220637"/>
                </a:lnTo>
                <a:lnTo>
                  <a:pt x="220638" y="249317"/>
                </a:lnTo>
                <a:lnTo>
                  <a:pt x="184839" y="268453"/>
                </a:lnTo>
                <a:lnTo>
                  <a:pt x="145058" y="276366"/>
                </a:lnTo>
                <a:lnTo>
                  <a:pt x="138266" y="276532"/>
                </a:lnTo>
                <a:close/>
              </a:path>
            </a:pathLst>
          </a:custGeom>
          <a:solidFill>
            <a:srgbClr val="F5F5F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 descr=""/>
          <p:cNvSpPr/>
          <p:nvPr/>
        </p:nvSpPr>
        <p:spPr>
          <a:xfrm>
            <a:off x="755854" y="5346289"/>
            <a:ext cx="276860" cy="276860"/>
          </a:xfrm>
          <a:custGeom>
            <a:avLst/>
            <a:gdLst/>
            <a:ahLst/>
            <a:cxnLst/>
            <a:rect l="l" t="t" r="r" b="b"/>
            <a:pathLst>
              <a:path w="276859" h="276860">
                <a:moveTo>
                  <a:pt x="138266" y="276532"/>
                </a:moveTo>
                <a:lnTo>
                  <a:pt x="98129" y="270579"/>
                </a:lnTo>
                <a:lnTo>
                  <a:pt x="61449" y="253229"/>
                </a:lnTo>
                <a:lnTo>
                  <a:pt x="31383" y="225982"/>
                </a:lnTo>
                <a:lnTo>
                  <a:pt x="10524" y="191178"/>
                </a:lnTo>
                <a:lnTo>
                  <a:pt x="664" y="151818"/>
                </a:lnTo>
                <a:lnTo>
                  <a:pt x="0" y="138266"/>
                </a:lnTo>
                <a:lnTo>
                  <a:pt x="166" y="131473"/>
                </a:lnTo>
                <a:lnTo>
                  <a:pt x="8078" y="91692"/>
                </a:lnTo>
                <a:lnTo>
                  <a:pt x="27213" y="55892"/>
                </a:lnTo>
                <a:lnTo>
                  <a:pt x="55893" y="27213"/>
                </a:lnTo>
                <a:lnTo>
                  <a:pt x="91693" y="8078"/>
                </a:lnTo>
                <a:lnTo>
                  <a:pt x="131473" y="166"/>
                </a:lnTo>
                <a:lnTo>
                  <a:pt x="138266" y="0"/>
                </a:lnTo>
                <a:lnTo>
                  <a:pt x="145058" y="166"/>
                </a:lnTo>
                <a:lnTo>
                  <a:pt x="184839" y="8078"/>
                </a:lnTo>
                <a:lnTo>
                  <a:pt x="220638" y="27213"/>
                </a:lnTo>
                <a:lnTo>
                  <a:pt x="249318" y="55892"/>
                </a:lnTo>
                <a:lnTo>
                  <a:pt x="268453" y="91692"/>
                </a:lnTo>
                <a:lnTo>
                  <a:pt x="276366" y="131473"/>
                </a:lnTo>
                <a:lnTo>
                  <a:pt x="276532" y="138266"/>
                </a:lnTo>
                <a:lnTo>
                  <a:pt x="276366" y="145058"/>
                </a:lnTo>
                <a:lnTo>
                  <a:pt x="268453" y="184839"/>
                </a:lnTo>
                <a:lnTo>
                  <a:pt x="249318" y="220638"/>
                </a:lnTo>
                <a:lnTo>
                  <a:pt x="220638" y="249317"/>
                </a:lnTo>
                <a:lnTo>
                  <a:pt x="184839" y="268452"/>
                </a:lnTo>
                <a:lnTo>
                  <a:pt x="145058" y="276366"/>
                </a:lnTo>
                <a:lnTo>
                  <a:pt x="138266" y="276532"/>
                </a:lnTo>
                <a:close/>
              </a:path>
            </a:pathLst>
          </a:custGeom>
          <a:solidFill>
            <a:srgbClr val="F5F5F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 descr=""/>
          <p:cNvSpPr/>
          <p:nvPr/>
        </p:nvSpPr>
        <p:spPr>
          <a:xfrm>
            <a:off x="755854" y="5807177"/>
            <a:ext cx="276860" cy="276860"/>
          </a:xfrm>
          <a:custGeom>
            <a:avLst/>
            <a:gdLst/>
            <a:ahLst/>
            <a:cxnLst/>
            <a:rect l="l" t="t" r="r" b="b"/>
            <a:pathLst>
              <a:path w="276859" h="276860">
                <a:moveTo>
                  <a:pt x="138266" y="276532"/>
                </a:moveTo>
                <a:lnTo>
                  <a:pt x="98129" y="270579"/>
                </a:lnTo>
                <a:lnTo>
                  <a:pt x="61449" y="253228"/>
                </a:lnTo>
                <a:lnTo>
                  <a:pt x="31383" y="225981"/>
                </a:lnTo>
                <a:lnTo>
                  <a:pt x="10524" y="191177"/>
                </a:lnTo>
                <a:lnTo>
                  <a:pt x="664" y="151818"/>
                </a:lnTo>
                <a:lnTo>
                  <a:pt x="0" y="138266"/>
                </a:lnTo>
                <a:lnTo>
                  <a:pt x="166" y="131473"/>
                </a:lnTo>
                <a:lnTo>
                  <a:pt x="8078" y="91692"/>
                </a:lnTo>
                <a:lnTo>
                  <a:pt x="27213" y="55893"/>
                </a:lnTo>
                <a:lnTo>
                  <a:pt x="55893" y="27213"/>
                </a:lnTo>
                <a:lnTo>
                  <a:pt x="91693" y="8078"/>
                </a:lnTo>
                <a:lnTo>
                  <a:pt x="131473" y="166"/>
                </a:lnTo>
                <a:lnTo>
                  <a:pt x="138266" y="0"/>
                </a:lnTo>
                <a:lnTo>
                  <a:pt x="145058" y="166"/>
                </a:lnTo>
                <a:lnTo>
                  <a:pt x="184839" y="8078"/>
                </a:lnTo>
                <a:lnTo>
                  <a:pt x="220638" y="27213"/>
                </a:lnTo>
                <a:lnTo>
                  <a:pt x="249318" y="55893"/>
                </a:lnTo>
                <a:lnTo>
                  <a:pt x="268453" y="91692"/>
                </a:lnTo>
                <a:lnTo>
                  <a:pt x="276366" y="131473"/>
                </a:lnTo>
                <a:lnTo>
                  <a:pt x="276532" y="138266"/>
                </a:lnTo>
                <a:lnTo>
                  <a:pt x="276366" y="145058"/>
                </a:lnTo>
                <a:lnTo>
                  <a:pt x="268453" y="184838"/>
                </a:lnTo>
                <a:lnTo>
                  <a:pt x="249318" y="220637"/>
                </a:lnTo>
                <a:lnTo>
                  <a:pt x="220638" y="249317"/>
                </a:lnTo>
                <a:lnTo>
                  <a:pt x="184839" y="268452"/>
                </a:lnTo>
                <a:lnTo>
                  <a:pt x="145058" y="276365"/>
                </a:lnTo>
                <a:lnTo>
                  <a:pt x="138266" y="276532"/>
                </a:lnTo>
                <a:close/>
              </a:path>
            </a:pathLst>
          </a:custGeom>
          <a:solidFill>
            <a:srgbClr val="F5F5F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 descr=""/>
          <p:cNvSpPr txBox="1"/>
          <p:nvPr/>
        </p:nvSpPr>
        <p:spPr>
          <a:xfrm>
            <a:off x="839364" y="1514311"/>
            <a:ext cx="2572385" cy="454596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372110" indent="-359410">
              <a:lnSpc>
                <a:spcPct val="100000"/>
              </a:lnSpc>
              <a:spcBef>
                <a:spcPts val="125"/>
              </a:spcBef>
              <a:buClr>
                <a:srgbClr val="0066CC"/>
              </a:buClr>
              <a:buSzPct val="89655"/>
              <a:buFont typeface="Lato Medium"/>
              <a:buAutoNum type="arabicPlain"/>
              <a:tabLst>
                <a:tab pos="372110" algn="l"/>
              </a:tabLst>
            </a:pPr>
            <a:r>
              <a:rPr dirty="0" sz="1450" spc="-265">
                <a:solidFill>
                  <a:srgbClr val="333333"/>
                </a:solidFill>
                <a:latin typeface="Dotum"/>
                <a:cs typeface="Dotum"/>
              </a:rPr>
              <a:t>고령사회</a:t>
            </a:r>
            <a:r>
              <a:rPr dirty="0" sz="14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450" spc="-265">
                <a:solidFill>
                  <a:srgbClr val="333333"/>
                </a:solidFill>
                <a:latin typeface="Dotum"/>
                <a:cs typeface="Dotum"/>
              </a:rPr>
              <a:t>현황</a:t>
            </a:r>
            <a:r>
              <a:rPr dirty="0" sz="14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450" spc="-265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4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450" spc="-290">
                <a:solidFill>
                  <a:srgbClr val="333333"/>
                </a:solidFill>
                <a:latin typeface="Dotum"/>
                <a:cs typeface="Dotum"/>
              </a:rPr>
              <a:t>문제점</a:t>
            </a:r>
            <a:endParaRPr sz="145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200"/>
              </a:spcBef>
              <a:buClr>
                <a:srgbClr val="0066CC"/>
              </a:buClr>
              <a:buFont typeface="Lato Medium"/>
              <a:buAutoNum type="arabicPlain"/>
            </a:pPr>
            <a:endParaRPr sz="1300">
              <a:latin typeface="Dotum"/>
              <a:cs typeface="Dotum"/>
            </a:endParaRPr>
          </a:p>
          <a:p>
            <a:pPr marL="372110" indent="-359410">
              <a:lnSpc>
                <a:spcPct val="100000"/>
              </a:lnSpc>
              <a:buClr>
                <a:srgbClr val="0066CC"/>
              </a:buClr>
              <a:buSzPct val="89655"/>
              <a:buFont typeface="Lato Medium"/>
              <a:buAutoNum type="arabicPlain"/>
              <a:tabLst>
                <a:tab pos="372110" algn="l"/>
              </a:tabLst>
            </a:pPr>
            <a:r>
              <a:rPr dirty="0" sz="1450" spc="-265">
                <a:solidFill>
                  <a:srgbClr val="333333"/>
                </a:solidFill>
                <a:latin typeface="Dotum"/>
                <a:cs typeface="Dotum"/>
              </a:rPr>
              <a:t>반려로봇의</a:t>
            </a:r>
            <a:r>
              <a:rPr dirty="0" sz="1450" spc="-1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450" spc="-290">
                <a:solidFill>
                  <a:srgbClr val="333333"/>
                </a:solidFill>
                <a:latin typeface="Dotum"/>
                <a:cs typeface="Dotum"/>
              </a:rPr>
              <a:t>필요성</a:t>
            </a:r>
            <a:endParaRPr sz="145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195"/>
              </a:spcBef>
              <a:buClr>
                <a:srgbClr val="0066CC"/>
              </a:buClr>
              <a:buFont typeface="Lato Medium"/>
              <a:buAutoNum type="arabicPlain"/>
            </a:pPr>
            <a:endParaRPr sz="1300">
              <a:latin typeface="Dotum"/>
              <a:cs typeface="Dotum"/>
            </a:endParaRPr>
          </a:p>
          <a:p>
            <a:pPr marL="372110" indent="-359410">
              <a:lnSpc>
                <a:spcPct val="100000"/>
              </a:lnSpc>
              <a:spcBef>
                <a:spcPts val="5"/>
              </a:spcBef>
              <a:buClr>
                <a:srgbClr val="0066CC"/>
              </a:buClr>
              <a:buSzPct val="89655"/>
              <a:buFont typeface="Lato Medium"/>
              <a:buAutoNum type="arabicPlain"/>
              <a:tabLst>
                <a:tab pos="372110" algn="l"/>
              </a:tabLst>
            </a:pPr>
            <a:r>
              <a:rPr dirty="0" sz="1450" spc="-265">
                <a:solidFill>
                  <a:srgbClr val="333333"/>
                </a:solidFill>
                <a:latin typeface="Dotum"/>
                <a:cs typeface="Dotum"/>
              </a:rPr>
              <a:t>기존</a:t>
            </a:r>
            <a:r>
              <a:rPr dirty="0" sz="14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450" spc="-265">
                <a:solidFill>
                  <a:srgbClr val="333333"/>
                </a:solidFill>
                <a:latin typeface="Dotum"/>
                <a:cs typeface="Dotum"/>
              </a:rPr>
              <a:t>솔루션의</a:t>
            </a:r>
            <a:r>
              <a:rPr dirty="0" sz="14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450" spc="-290">
                <a:solidFill>
                  <a:srgbClr val="333333"/>
                </a:solidFill>
                <a:latin typeface="Dotum"/>
                <a:cs typeface="Dotum"/>
              </a:rPr>
              <a:t>한계</a:t>
            </a:r>
            <a:endParaRPr sz="145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195"/>
              </a:spcBef>
              <a:buClr>
                <a:srgbClr val="0066CC"/>
              </a:buClr>
              <a:buFont typeface="Lato Medium"/>
              <a:buAutoNum type="arabicPlain"/>
            </a:pPr>
            <a:endParaRPr sz="1300">
              <a:latin typeface="Dotum"/>
              <a:cs typeface="Dotum"/>
            </a:endParaRPr>
          </a:p>
          <a:p>
            <a:pPr marL="372110" indent="-359410">
              <a:lnSpc>
                <a:spcPct val="100000"/>
              </a:lnSpc>
              <a:buClr>
                <a:srgbClr val="0066CC"/>
              </a:buClr>
              <a:buSzPct val="92857"/>
              <a:buFont typeface="Lato Medium"/>
              <a:buAutoNum type="arabicPlain"/>
              <a:tabLst>
                <a:tab pos="372110" algn="l"/>
              </a:tabLst>
            </a:pPr>
            <a:r>
              <a:rPr dirty="0" sz="1400" spc="-40" b="0">
                <a:solidFill>
                  <a:srgbClr val="333333"/>
                </a:solidFill>
                <a:latin typeface="Noto Sans JP Medium"/>
                <a:cs typeface="Noto Sans JP Medium"/>
              </a:rPr>
              <a:t>NLP</a:t>
            </a:r>
            <a:r>
              <a:rPr dirty="0" sz="1400" spc="15" b="0">
                <a:solidFill>
                  <a:srgbClr val="333333"/>
                </a:solidFill>
                <a:latin typeface="Noto Sans JP Medium"/>
                <a:cs typeface="Noto Sans JP Medium"/>
              </a:rPr>
              <a:t> </a:t>
            </a:r>
            <a:r>
              <a:rPr dirty="0" sz="1450" spc="-265">
                <a:solidFill>
                  <a:srgbClr val="333333"/>
                </a:solidFill>
                <a:latin typeface="Dotum"/>
                <a:cs typeface="Dotum"/>
              </a:rPr>
              <a:t>기반</a:t>
            </a:r>
            <a:r>
              <a:rPr dirty="0" sz="1450" spc="-12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450" spc="-265">
                <a:solidFill>
                  <a:srgbClr val="333333"/>
                </a:solidFill>
                <a:latin typeface="Dotum"/>
                <a:cs typeface="Dotum"/>
              </a:rPr>
              <a:t>반려로봇</a:t>
            </a:r>
            <a:r>
              <a:rPr dirty="0" sz="1450" spc="-12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450" spc="-265">
                <a:solidFill>
                  <a:srgbClr val="333333"/>
                </a:solidFill>
                <a:latin typeface="Dotum"/>
                <a:cs typeface="Dotum"/>
              </a:rPr>
              <a:t>시스템</a:t>
            </a:r>
            <a:r>
              <a:rPr dirty="0" sz="1450" spc="-12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450" spc="-290">
                <a:solidFill>
                  <a:srgbClr val="333333"/>
                </a:solidFill>
                <a:latin typeface="Dotum"/>
                <a:cs typeface="Dotum"/>
              </a:rPr>
              <a:t>개요</a:t>
            </a:r>
            <a:endParaRPr sz="145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200"/>
              </a:spcBef>
              <a:buClr>
                <a:srgbClr val="0066CC"/>
              </a:buClr>
              <a:buFont typeface="Lato Medium"/>
              <a:buAutoNum type="arabicPlain"/>
            </a:pPr>
            <a:endParaRPr sz="1300">
              <a:latin typeface="Dotum"/>
              <a:cs typeface="Dotum"/>
            </a:endParaRPr>
          </a:p>
          <a:p>
            <a:pPr marL="372110" indent="-359410">
              <a:lnSpc>
                <a:spcPct val="100000"/>
              </a:lnSpc>
              <a:buClr>
                <a:srgbClr val="0066CC"/>
              </a:buClr>
              <a:buSzPct val="89655"/>
              <a:buFont typeface="Lato Medium"/>
              <a:buAutoNum type="arabicPlain"/>
              <a:tabLst>
                <a:tab pos="372110" algn="l"/>
              </a:tabLst>
            </a:pPr>
            <a:r>
              <a:rPr dirty="0" sz="1450" spc="-265">
                <a:solidFill>
                  <a:srgbClr val="333333"/>
                </a:solidFill>
                <a:latin typeface="Dotum"/>
                <a:cs typeface="Dotum"/>
              </a:rPr>
              <a:t>시스템</a:t>
            </a:r>
            <a:r>
              <a:rPr dirty="0" sz="14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450" spc="-285">
                <a:solidFill>
                  <a:srgbClr val="333333"/>
                </a:solidFill>
                <a:latin typeface="Dotum"/>
                <a:cs typeface="Dotum"/>
              </a:rPr>
              <a:t>아키텍처</a:t>
            </a:r>
            <a:endParaRPr sz="145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200"/>
              </a:spcBef>
              <a:buClr>
                <a:srgbClr val="0066CC"/>
              </a:buClr>
              <a:buFont typeface="Lato Medium"/>
              <a:buAutoNum type="arabicPlain"/>
            </a:pPr>
            <a:endParaRPr sz="1300">
              <a:latin typeface="Dotum"/>
              <a:cs typeface="Dotum"/>
            </a:endParaRPr>
          </a:p>
          <a:p>
            <a:pPr marL="372110" indent="-359410">
              <a:lnSpc>
                <a:spcPct val="100000"/>
              </a:lnSpc>
              <a:buClr>
                <a:srgbClr val="0066CC"/>
              </a:buClr>
              <a:buSzPct val="89655"/>
              <a:buFont typeface="Lato Medium"/>
              <a:buAutoNum type="arabicPlain"/>
              <a:tabLst>
                <a:tab pos="372110" algn="l"/>
              </a:tabLst>
            </a:pPr>
            <a:r>
              <a:rPr dirty="0" sz="1450" spc="-265">
                <a:solidFill>
                  <a:srgbClr val="333333"/>
                </a:solidFill>
                <a:latin typeface="Dotum"/>
                <a:cs typeface="Dotum"/>
              </a:rPr>
              <a:t>주요</a:t>
            </a:r>
            <a:r>
              <a:rPr dirty="0" sz="14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450" spc="-290">
                <a:solidFill>
                  <a:srgbClr val="333333"/>
                </a:solidFill>
                <a:latin typeface="Dotum"/>
                <a:cs typeface="Dotum"/>
              </a:rPr>
              <a:t>기능</a:t>
            </a:r>
            <a:endParaRPr sz="1450">
              <a:latin typeface="Dotum"/>
              <a:cs typeface="Dotum"/>
            </a:endParaRPr>
          </a:p>
          <a:p>
            <a:pPr lvl="1" marL="449580" indent="-90805">
              <a:lnSpc>
                <a:spcPct val="100000"/>
              </a:lnSpc>
              <a:spcBef>
                <a:spcPts val="950"/>
              </a:spcBef>
              <a:buClr>
                <a:srgbClr val="0066CC"/>
              </a:buClr>
              <a:buFont typeface="Arial"/>
              <a:buChar char="•"/>
              <a:tabLst>
                <a:tab pos="449580" algn="l"/>
              </a:tabLst>
            </a:pPr>
            <a:r>
              <a:rPr dirty="0" sz="1300" spc="-240">
                <a:solidFill>
                  <a:srgbClr val="4A5462"/>
                </a:solidFill>
                <a:latin typeface="Dotum"/>
                <a:cs typeface="Dotum"/>
              </a:rPr>
              <a:t>사용자</a:t>
            </a:r>
            <a:r>
              <a:rPr dirty="0" sz="1300" spc="-9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00" spc="-240">
                <a:solidFill>
                  <a:srgbClr val="4A5462"/>
                </a:solidFill>
                <a:latin typeface="Dotum"/>
                <a:cs typeface="Dotum"/>
              </a:rPr>
              <a:t>행동</a:t>
            </a:r>
            <a:r>
              <a:rPr dirty="0" sz="1300" spc="-9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00" spc="-20">
                <a:solidFill>
                  <a:srgbClr val="4A5462"/>
                </a:solidFill>
                <a:latin typeface="Dotum"/>
                <a:cs typeface="Dotum"/>
              </a:rPr>
              <a:t>따라하기</a:t>
            </a:r>
            <a:endParaRPr sz="1300">
              <a:latin typeface="Dotum"/>
              <a:cs typeface="Dotum"/>
            </a:endParaRPr>
          </a:p>
          <a:p>
            <a:pPr lvl="1" marL="449580" indent="-90805">
              <a:lnSpc>
                <a:spcPct val="100000"/>
              </a:lnSpc>
              <a:spcBef>
                <a:spcPts val="475"/>
              </a:spcBef>
              <a:buClr>
                <a:srgbClr val="0066CC"/>
              </a:buClr>
              <a:buFont typeface="Arial"/>
              <a:buChar char="•"/>
              <a:tabLst>
                <a:tab pos="449580" algn="l"/>
              </a:tabLst>
            </a:pPr>
            <a:r>
              <a:rPr dirty="0" sz="1300" spc="-240">
                <a:solidFill>
                  <a:srgbClr val="4A5462"/>
                </a:solidFill>
                <a:latin typeface="Dotum"/>
                <a:cs typeface="Dotum"/>
              </a:rPr>
              <a:t>자연어</a:t>
            </a:r>
            <a:r>
              <a:rPr dirty="0" sz="1300" spc="-10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00" spc="-240">
                <a:solidFill>
                  <a:srgbClr val="4A5462"/>
                </a:solidFill>
                <a:latin typeface="Dotum"/>
                <a:cs typeface="Dotum"/>
              </a:rPr>
              <a:t>인식</a:t>
            </a:r>
            <a:r>
              <a:rPr dirty="0" sz="1300" spc="-9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00" spc="-240">
                <a:solidFill>
                  <a:srgbClr val="4A5462"/>
                </a:solidFill>
                <a:latin typeface="Dotum"/>
                <a:cs typeface="Dotum"/>
              </a:rPr>
              <a:t>명령</a:t>
            </a:r>
            <a:r>
              <a:rPr dirty="0" sz="1300" spc="-9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00" spc="-25">
                <a:solidFill>
                  <a:srgbClr val="4A5462"/>
                </a:solidFill>
                <a:latin typeface="Dotum"/>
                <a:cs typeface="Dotum"/>
              </a:rPr>
              <a:t>수행</a:t>
            </a:r>
            <a:endParaRPr sz="1300">
              <a:latin typeface="Dotum"/>
              <a:cs typeface="Dotum"/>
            </a:endParaRPr>
          </a:p>
          <a:p>
            <a:pPr lvl="1" marL="449580" indent="-90805">
              <a:lnSpc>
                <a:spcPct val="100000"/>
              </a:lnSpc>
              <a:spcBef>
                <a:spcPts val="470"/>
              </a:spcBef>
              <a:buClr>
                <a:srgbClr val="0066CC"/>
              </a:buClr>
              <a:buFont typeface="Arial"/>
              <a:buChar char="•"/>
              <a:tabLst>
                <a:tab pos="449580" algn="l"/>
              </a:tabLst>
            </a:pPr>
            <a:r>
              <a:rPr dirty="0" sz="1300" spc="-240">
                <a:solidFill>
                  <a:srgbClr val="4A5462"/>
                </a:solidFill>
                <a:latin typeface="Dotum"/>
                <a:cs typeface="Dotum"/>
              </a:rPr>
              <a:t>외출</a:t>
            </a:r>
            <a:r>
              <a:rPr dirty="0" sz="1300" spc="-10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00" spc="-240">
                <a:solidFill>
                  <a:srgbClr val="4A5462"/>
                </a:solidFill>
                <a:latin typeface="Dotum"/>
                <a:cs typeface="Dotum"/>
              </a:rPr>
              <a:t>감지</a:t>
            </a:r>
            <a:r>
              <a:rPr dirty="0" sz="1300" spc="-10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00" spc="-240">
                <a:solidFill>
                  <a:srgbClr val="4A5462"/>
                </a:solidFill>
                <a:latin typeface="Dotum"/>
                <a:cs typeface="Dotum"/>
              </a:rPr>
              <a:t>및</a:t>
            </a:r>
            <a:r>
              <a:rPr dirty="0" sz="1300" spc="-10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00" spc="-240">
                <a:solidFill>
                  <a:srgbClr val="4A5462"/>
                </a:solidFill>
                <a:latin typeface="Dotum"/>
                <a:cs typeface="Dotum"/>
              </a:rPr>
              <a:t>날씨</a:t>
            </a:r>
            <a:r>
              <a:rPr dirty="0" sz="1300" spc="-10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00" spc="-25">
                <a:solidFill>
                  <a:srgbClr val="4A5462"/>
                </a:solidFill>
                <a:latin typeface="Dotum"/>
                <a:cs typeface="Dotum"/>
              </a:rPr>
              <a:t>안내</a:t>
            </a:r>
            <a:endParaRPr sz="1300">
              <a:latin typeface="Dotum"/>
              <a:cs typeface="Dotum"/>
            </a:endParaRPr>
          </a:p>
          <a:p>
            <a:pPr lvl="1" marL="449580" indent="-90805">
              <a:lnSpc>
                <a:spcPct val="100000"/>
              </a:lnSpc>
              <a:spcBef>
                <a:spcPts val="470"/>
              </a:spcBef>
              <a:buClr>
                <a:srgbClr val="0066CC"/>
              </a:buClr>
              <a:buFont typeface="Arial"/>
              <a:buChar char="•"/>
              <a:tabLst>
                <a:tab pos="449580" algn="l"/>
              </a:tabLst>
            </a:pPr>
            <a:r>
              <a:rPr dirty="0" sz="1300" spc="-240">
                <a:solidFill>
                  <a:srgbClr val="4A5462"/>
                </a:solidFill>
                <a:latin typeface="Dotum"/>
                <a:cs typeface="Dotum"/>
              </a:rPr>
              <a:t>귀가</a:t>
            </a:r>
            <a:r>
              <a:rPr dirty="0" sz="1300" spc="-10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00" spc="-240">
                <a:solidFill>
                  <a:srgbClr val="4A5462"/>
                </a:solidFill>
                <a:latin typeface="Dotum"/>
                <a:cs typeface="Dotum"/>
              </a:rPr>
              <a:t>지원</a:t>
            </a:r>
            <a:r>
              <a:rPr dirty="0" sz="1300" spc="-10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300" spc="-25">
                <a:solidFill>
                  <a:srgbClr val="4A5462"/>
                </a:solidFill>
                <a:latin typeface="Dotum"/>
                <a:cs typeface="Dotum"/>
              </a:rPr>
              <a:t>시스템</a:t>
            </a:r>
            <a:endParaRPr sz="1300">
              <a:latin typeface="Dotum"/>
              <a:cs typeface="Dotum"/>
            </a:endParaRPr>
          </a:p>
          <a:p>
            <a:pPr lvl="1">
              <a:lnSpc>
                <a:spcPct val="100000"/>
              </a:lnSpc>
              <a:spcBef>
                <a:spcPts val="204"/>
              </a:spcBef>
              <a:buClr>
                <a:srgbClr val="0066CC"/>
              </a:buClr>
              <a:buFont typeface="Arial"/>
              <a:buChar char="•"/>
            </a:pPr>
            <a:endParaRPr sz="1150">
              <a:latin typeface="Dotum"/>
              <a:cs typeface="Dotum"/>
            </a:endParaRPr>
          </a:p>
          <a:p>
            <a:pPr marL="372110" indent="-359410">
              <a:lnSpc>
                <a:spcPct val="100000"/>
              </a:lnSpc>
              <a:spcBef>
                <a:spcPts val="5"/>
              </a:spcBef>
              <a:buClr>
                <a:srgbClr val="0066CC"/>
              </a:buClr>
              <a:buSzPct val="89655"/>
              <a:buFont typeface="Lato Medium"/>
              <a:buAutoNum type="arabicPlain"/>
              <a:tabLst>
                <a:tab pos="372110" algn="l"/>
              </a:tabLst>
            </a:pPr>
            <a:r>
              <a:rPr dirty="0" sz="1450" spc="-265">
                <a:solidFill>
                  <a:srgbClr val="333333"/>
                </a:solidFill>
                <a:latin typeface="Dotum"/>
                <a:cs typeface="Dotum"/>
              </a:rPr>
              <a:t>핵심</a:t>
            </a:r>
            <a:r>
              <a:rPr dirty="0" sz="14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450" spc="-265">
                <a:solidFill>
                  <a:srgbClr val="333333"/>
                </a:solidFill>
                <a:latin typeface="Dotum"/>
                <a:cs typeface="Dotum"/>
              </a:rPr>
              <a:t>기술</a:t>
            </a:r>
            <a:r>
              <a:rPr dirty="0" sz="14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450" spc="-265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4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450" spc="-265">
                <a:solidFill>
                  <a:srgbClr val="333333"/>
                </a:solidFill>
                <a:latin typeface="Dotum"/>
                <a:cs typeface="Dotum"/>
              </a:rPr>
              <a:t>구현</a:t>
            </a:r>
            <a:r>
              <a:rPr dirty="0" sz="14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450" spc="-290">
                <a:solidFill>
                  <a:srgbClr val="333333"/>
                </a:solidFill>
                <a:latin typeface="Dotum"/>
                <a:cs typeface="Dotum"/>
              </a:rPr>
              <a:t>방안</a:t>
            </a:r>
            <a:endParaRPr sz="145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195"/>
              </a:spcBef>
              <a:buClr>
                <a:srgbClr val="0066CC"/>
              </a:buClr>
              <a:buFont typeface="Lato Medium"/>
              <a:buAutoNum type="arabicPlain"/>
            </a:pPr>
            <a:endParaRPr sz="1300">
              <a:latin typeface="Dotum"/>
              <a:cs typeface="Dotum"/>
            </a:endParaRPr>
          </a:p>
          <a:p>
            <a:pPr marL="372110" indent="-359410">
              <a:lnSpc>
                <a:spcPct val="100000"/>
              </a:lnSpc>
              <a:buClr>
                <a:srgbClr val="0066CC"/>
              </a:buClr>
              <a:buSzPct val="89655"/>
              <a:buFont typeface="Lato Medium"/>
              <a:buAutoNum type="arabicPlain"/>
              <a:tabLst>
                <a:tab pos="372110" algn="l"/>
              </a:tabLst>
            </a:pPr>
            <a:r>
              <a:rPr dirty="0" sz="1450" spc="-265">
                <a:solidFill>
                  <a:srgbClr val="333333"/>
                </a:solidFill>
                <a:latin typeface="Dotum"/>
                <a:cs typeface="Dotum"/>
              </a:rPr>
              <a:t>기대효과</a:t>
            </a:r>
            <a:r>
              <a:rPr dirty="0" sz="14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450" spc="-265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4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450" spc="-265">
                <a:solidFill>
                  <a:srgbClr val="333333"/>
                </a:solidFill>
                <a:latin typeface="Dotum"/>
                <a:cs typeface="Dotum"/>
              </a:rPr>
              <a:t>미래</a:t>
            </a:r>
            <a:r>
              <a:rPr dirty="0" sz="14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450" spc="-290">
                <a:solidFill>
                  <a:srgbClr val="333333"/>
                </a:solidFill>
                <a:latin typeface="Dotum"/>
                <a:cs typeface="Dotum"/>
              </a:rPr>
              <a:t>전망</a:t>
            </a:r>
            <a:endParaRPr sz="1450">
              <a:latin typeface="Dotum"/>
              <a:cs typeface="Dotum"/>
            </a:endParaRPr>
          </a:p>
        </p:txBody>
      </p:sp>
      <p:grpSp>
        <p:nvGrpSpPr>
          <p:cNvPr id="13" name="object 13" descr=""/>
          <p:cNvGrpSpPr/>
          <p:nvPr/>
        </p:nvGrpSpPr>
        <p:grpSpPr>
          <a:xfrm>
            <a:off x="8240660" y="3152467"/>
            <a:ext cx="1696085" cy="1475105"/>
            <a:chOff x="8240660" y="3152467"/>
            <a:chExt cx="1696085" cy="1475105"/>
          </a:xfrm>
        </p:grpSpPr>
        <p:sp>
          <p:nvSpPr>
            <p:cNvPr id="14" name="object 14" descr=""/>
            <p:cNvSpPr/>
            <p:nvPr/>
          </p:nvSpPr>
          <p:spPr>
            <a:xfrm>
              <a:off x="8240660" y="3152467"/>
              <a:ext cx="1696085" cy="1475105"/>
            </a:xfrm>
            <a:custGeom>
              <a:avLst/>
              <a:gdLst/>
              <a:ahLst/>
              <a:cxnLst/>
              <a:rect l="l" t="t" r="r" b="b"/>
              <a:pathLst>
                <a:path w="1696084" h="1475104">
                  <a:moveTo>
                    <a:pt x="958645" y="1474838"/>
                  </a:moveTo>
                  <a:lnTo>
                    <a:pt x="737419" y="1474838"/>
                  </a:lnTo>
                  <a:lnTo>
                    <a:pt x="719316" y="1474616"/>
                  </a:lnTo>
                  <a:lnTo>
                    <a:pt x="665139" y="1471287"/>
                  </a:lnTo>
                  <a:lnTo>
                    <a:pt x="611353" y="1463982"/>
                  </a:lnTo>
                  <a:lnTo>
                    <a:pt x="558240" y="1452739"/>
                  </a:lnTo>
                  <a:lnTo>
                    <a:pt x="506098" y="1437617"/>
                  </a:lnTo>
                  <a:lnTo>
                    <a:pt x="455219" y="1418705"/>
                  </a:lnTo>
                  <a:lnTo>
                    <a:pt x="405870" y="1396102"/>
                  </a:lnTo>
                  <a:lnTo>
                    <a:pt x="358309" y="1369924"/>
                  </a:lnTo>
                  <a:lnTo>
                    <a:pt x="312801" y="1340318"/>
                  </a:lnTo>
                  <a:lnTo>
                    <a:pt x="269604" y="1307452"/>
                  </a:lnTo>
                  <a:lnTo>
                    <a:pt x="228942" y="1271496"/>
                  </a:lnTo>
                  <a:lnTo>
                    <a:pt x="191027" y="1232639"/>
                  </a:lnTo>
                  <a:lnTo>
                    <a:pt x="156073" y="1191098"/>
                  </a:lnTo>
                  <a:lnTo>
                    <a:pt x="124276" y="1147106"/>
                  </a:lnTo>
                  <a:lnTo>
                    <a:pt x="95802" y="1100896"/>
                  </a:lnTo>
                  <a:lnTo>
                    <a:pt x="70799" y="1052706"/>
                  </a:lnTo>
                  <a:lnTo>
                    <a:pt x="49410" y="1002807"/>
                  </a:lnTo>
                  <a:lnTo>
                    <a:pt x="31752" y="951480"/>
                  </a:lnTo>
                  <a:lnTo>
                    <a:pt x="17918" y="898993"/>
                  </a:lnTo>
                  <a:lnTo>
                    <a:pt x="7980" y="845621"/>
                  </a:lnTo>
                  <a:lnTo>
                    <a:pt x="1997" y="791662"/>
                  </a:lnTo>
                  <a:lnTo>
                    <a:pt x="0" y="737419"/>
                  </a:lnTo>
                  <a:lnTo>
                    <a:pt x="221" y="719316"/>
                  </a:lnTo>
                  <a:lnTo>
                    <a:pt x="3550" y="665139"/>
                  </a:lnTo>
                  <a:lnTo>
                    <a:pt x="10855" y="611353"/>
                  </a:lnTo>
                  <a:lnTo>
                    <a:pt x="22099" y="558240"/>
                  </a:lnTo>
                  <a:lnTo>
                    <a:pt x="37220" y="506098"/>
                  </a:lnTo>
                  <a:lnTo>
                    <a:pt x="56131" y="455220"/>
                  </a:lnTo>
                  <a:lnTo>
                    <a:pt x="78735" y="405871"/>
                  </a:lnTo>
                  <a:lnTo>
                    <a:pt x="104912" y="358309"/>
                  </a:lnTo>
                  <a:lnTo>
                    <a:pt x="134519" y="312802"/>
                  </a:lnTo>
                  <a:lnTo>
                    <a:pt x="167386" y="269605"/>
                  </a:lnTo>
                  <a:lnTo>
                    <a:pt x="203341" y="228942"/>
                  </a:lnTo>
                  <a:lnTo>
                    <a:pt x="242198" y="191027"/>
                  </a:lnTo>
                  <a:lnTo>
                    <a:pt x="283738" y="156073"/>
                  </a:lnTo>
                  <a:lnTo>
                    <a:pt x="327729" y="124277"/>
                  </a:lnTo>
                  <a:lnTo>
                    <a:pt x="373941" y="95802"/>
                  </a:lnTo>
                  <a:lnTo>
                    <a:pt x="422130" y="70799"/>
                  </a:lnTo>
                  <a:lnTo>
                    <a:pt x="472030" y="49409"/>
                  </a:lnTo>
                  <a:lnTo>
                    <a:pt x="523357" y="31752"/>
                  </a:lnTo>
                  <a:lnTo>
                    <a:pt x="575843" y="17918"/>
                  </a:lnTo>
                  <a:lnTo>
                    <a:pt x="629216" y="7981"/>
                  </a:lnTo>
                  <a:lnTo>
                    <a:pt x="683176" y="1997"/>
                  </a:lnTo>
                  <a:lnTo>
                    <a:pt x="737419" y="0"/>
                  </a:lnTo>
                  <a:lnTo>
                    <a:pt x="958645" y="0"/>
                  </a:lnTo>
                  <a:lnTo>
                    <a:pt x="1012887" y="1997"/>
                  </a:lnTo>
                  <a:lnTo>
                    <a:pt x="1066846" y="7981"/>
                  </a:lnTo>
                  <a:lnTo>
                    <a:pt x="1120219" y="17918"/>
                  </a:lnTo>
                  <a:lnTo>
                    <a:pt x="1172706" y="31752"/>
                  </a:lnTo>
                  <a:lnTo>
                    <a:pt x="1224032" y="49409"/>
                  </a:lnTo>
                  <a:lnTo>
                    <a:pt x="1273931" y="70799"/>
                  </a:lnTo>
                  <a:lnTo>
                    <a:pt x="1322121" y="95802"/>
                  </a:lnTo>
                  <a:lnTo>
                    <a:pt x="1368331" y="124277"/>
                  </a:lnTo>
                  <a:lnTo>
                    <a:pt x="1412323" y="156073"/>
                  </a:lnTo>
                  <a:lnTo>
                    <a:pt x="1453865" y="191027"/>
                  </a:lnTo>
                  <a:lnTo>
                    <a:pt x="1492722" y="228942"/>
                  </a:lnTo>
                  <a:lnTo>
                    <a:pt x="1528677" y="269605"/>
                  </a:lnTo>
                  <a:lnTo>
                    <a:pt x="1561544" y="312802"/>
                  </a:lnTo>
                  <a:lnTo>
                    <a:pt x="1591150" y="358309"/>
                  </a:lnTo>
                  <a:lnTo>
                    <a:pt x="1617328" y="405871"/>
                  </a:lnTo>
                  <a:lnTo>
                    <a:pt x="1639930" y="455220"/>
                  </a:lnTo>
                  <a:lnTo>
                    <a:pt x="1658843" y="506098"/>
                  </a:lnTo>
                  <a:lnTo>
                    <a:pt x="1673965" y="558240"/>
                  </a:lnTo>
                  <a:lnTo>
                    <a:pt x="1685209" y="611353"/>
                  </a:lnTo>
                  <a:lnTo>
                    <a:pt x="1692514" y="665139"/>
                  </a:lnTo>
                  <a:lnTo>
                    <a:pt x="1695842" y="719316"/>
                  </a:lnTo>
                  <a:lnTo>
                    <a:pt x="1696064" y="737419"/>
                  </a:lnTo>
                  <a:lnTo>
                    <a:pt x="1695842" y="755522"/>
                  </a:lnTo>
                  <a:lnTo>
                    <a:pt x="1692514" y="809699"/>
                  </a:lnTo>
                  <a:lnTo>
                    <a:pt x="1685209" y="863484"/>
                  </a:lnTo>
                  <a:lnTo>
                    <a:pt x="1673965" y="916597"/>
                  </a:lnTo>
                  <a:lnTo>
                    <a:pt x="1658843" y="968739"/>
                  </a:lnTo>
                  <a:lnTo>
                    <a:pt x="1639930" y="1019616"/>
                  </a:lnTo>
                  <a:lnTo>
                    <a:pt x="1617328" y="1068966"/>
                  </a:lnTo>
                  <a:lnTo>
                    <a:pt x="1591150" y="1116528"/>
                  </a:lnTo>
                  <a:lnTo>
                    <a:pt x="1561544" y="1162035"/>
                  </a:lnTo>
                  <a:lnTo>
                    <a:pt x="1528677" y="1205232"/>
                  </a:lnTo>
                  <a:lnTo>
                    <a:pt x="1492722" y="1245895"/>
                  </a:lnTo>
                  <a:lnTo>
                    <a:pt x="1453865" y="1283811"/>
                  </a:lnTo>
                  <a:lnTo>
                    <a:pt x="1412324" y="1318764"/>
                  </a:lnTo>
                  <a:lnTo>
                    <a:pt x="1368332" y="1350560"/>
                  </a:lnTo>
                  <a:lnTo>
                    <a:pt x="1322122" y="1379035"/>
                  </a:lnTo>
                  <a:lnTo>
                    <a:pt x="1273932" y="1404038"/>
                  </a:lnTo>
                  <a:lnTo>
                    <a:pt x="1224032" y="1425428"/>
                  </a:lnTo>
                  <a:lnTo>
                    <a:pt x="1172706" y="1443085"/>
                  </a:lnTo>
                  <a:lnTo>
                    <a:pt x="1120219" y="1456919"/>
                  </a:lnTo>
                  <a:lnTo>
                    <a:pt x="1066846" y="1466857"/>
                  </a:lnTo>
                  <a:lnTo>
                    <a:pt x="1012887" y="1472841"/>
                  </a:lnTo>
                  <a:lnTo>
                    <a:pt x="958645" y="1474838"/>
                  </a:lnTo>
                  <a:close/>
                </a:path>
              </a:pathLst>
            </a:custGeom>
            <a:solidFill>
              <a:srgbClr val="F9FAF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8535628" y="3447435"/>
              <a:ext cx="1106170" cy="885190"/>
            </a:xfrm>
            <a:custGeom>
              <a:avLst/>
              <a:gdLst/>
              <a:ahLst/>
              <a:cxnLst/>
              <a:rect l="l" t="t" r="r" b="b"/>
              <a:pathLst>
                <a:path w="1106170" h="885189">
                  <a:moveTo>
                    <a:pt x="608370" y="165919"/>
                  </a:moveTo>
                  <a:lnTo>
                    <a:pt x="497758" y="165919"/>
                  </a:lnTo>
                  <a:lnTo>
                    <a:pt x="497758" y="55306"/>
                  </a:lnTo>
                  <a:lnTo>
                    <a:pt x="502097" y="33759"/>
                  </a:lnTo>
                  <a:lnTo>
                    <a:pt x="513939" y="16181"/>
                  </a:lnTo>
                  <a:lnTo>
                    <a:pt x="531517" y="4339"/>
                  </a:lnTo>
                  <a:lnTo>
                    <a:pt x="553064" y="0"/>
                  </a:lnTo>
                  <a:lnTo>
                    <a:pt x="574611" y="4339"/>
                  </a:lnTo>
                  <a:lnTo>
                    <a:pt x="592189" y="16181"/>
                  </a:lnTo>
                  <a:lnTo>
                    <a:pt x="604031" y="33759"/>
                  </a:lnTo>
                  <a:lnTo>
                    <a:pt x="608370" y="55306"/>
                  </a:lnTo>
                  <a:lnTo>
                    <a:pt x="608370" y="165919"/>
                  </a:lnTo>
                  <a:close/>
                </a:path>
                <a:path w="1106170" h="885189">
                  <a:moveTo>
                    <a:pt x="815770" y="884903"/>
                  </a:moveTo>
                  <a:lnTo>
                    <a:pt x="290358" y="884903"/>
                  </a:lnTo>
                  <a:lnTo>
                    <a:pt x="241895" y="875132"/>
                  </a:lnTo>
                  <a:lnTo>
                    <a:pt x="202343" y="848478"/>
                  </a:lnTo>
                  <a:lnTo>
                    <a:pt x="175689" y="808927"/>
                  </a:lnTo>
                  <a:lnTo>
                    <a:pt x="165919" y="760463"/>
                  </a:lnTo>
                  <a:lnTo>
                    <a:pt x="165919" y="290358"/>
                  </a:lnTo>
                  <a:lnTo>
                    <a:pt x="175689" y="241895"/>
                  </a:lnTo>
                  <a:lnTo>
                    <a:pt x="202343" y="202343"/>
                  </a:lnTo>
                  <a:lnTo>
                    <a:pt x="241895" y="175689"/>
                  </a:lnTo>
                  <a:lnTo>
                    <a:pt x="290358" y="165919"/>
                  </a:lnTo>
                  <a:lnTo>
                    <a:pt x="815770" y="165919"/>
                  </a:lnTo>
                  <a:lnTo>
                    <a:pt x="864233" y="175689"/>
                  </a:lnTo>
                  <a:lnTo>
                    <a:pt x="903785" y="202343"/>
                  </a:lnTo>
                  <a:lnTo>
                    <a:pt x="930439" y="241895"/>
                  </a:lnTo>
                  <a:lnTo>
                    <a:pt x="940209" y="290358"/>
                  </a:lnTo>
                  <a:lnTo>
                    <a:pt x="940209" y="373318"/>
                  </a:lnTo>
                  <a:lnTo>
                    <a:pt x="382605" y="373318"/>
                  </a:lnTo>
                  <a:lnTo>
                    <a:pt x="378110" y="373761"/>
                  </a:lnTo>
                  <a:lnTo>
                    <a:pt x="341470" y="390357"/>
                  </a:lnTo>
                  <a:lnTo>
                    <a:pt x="320225" y="424512"/>
                  </a:lnTo>
                  <a:lnTo>
                    <a:pt x="318012" y="437912"/>
                  </a:lnTo>
                  <a:lnTo>
                    <a:pt x="318012" y="446990"/>
                  </a:lnTo>
                  <a:lnTo>
                    <a:pt x="332185" y="484634"/>
                  </a:lnTo>
                  <a:lnTo>
                    <a:pt x="364882" y="508059"/>
                  </a:lnTo>
                  <a:lnTo>
                    <a:pt x="940209" y="511584"/>
                  </a:lnTo>
                  <a:lnTo>
                    <a:pt x="940209" y="663677"/>
                  </a:lnTo>
                  <a:lnTo>
                    <a:pt x="359491" y="663677"/>
                  </a:lnTo>
                  <a:lnTo>
                    <a:pt x="348754" y="665859"/>
                  </a:lnTo>
                  <a:lnTo>
                    <a:pt x="339961" y="671800"/>
                  </a:lnTo>
                  <a:lnTo>
                    <a:pt x="334020" y="680593"/>
                  </a:lnTo>
                  <a:lnTo>
                    <a:pt x="331838" y="691330"/>
                  </a:lnTo>
                  <a:lnTo>
                    <a:pt x="334020" y="702067"/>
                  </a:lnTo>
                  <a:lnTo>
                    <a:pt x="339961" y="710860"/>
                  </a:lnTo>
                  <a:lnTo>
                    <a:pt x="348754" y="716801"/>
                  </a:lnTo>
                  <a:lnTo>
                    <a:pt x="359491" y="718983"/>
                  </a:lnTo>
                  <a:lnTo>
                    <a:pt x="940209" y="718983"/>
                  </a:lnTo>
                  <a:lnTo>
                    <a:pt x="940209" y="760463"/>
                  </a:lnTo>
                  <a:lnTo>
                    <a:pt x="930439" y="808927"/>
                  </a:lnTo>
                  <a:lnTo>
                    <a:pt x="903785" y="848478"/>
                  </a:lnTo>
                  <a:lnTo>
                    <a:pt x="864233" y="875132"/>
                  </a:lnTo>
                  <a:lnTo>
                    <a:pt x="815770" y="884903"/>
                  </a:lnTo>
                  <a:close/>
                </a:path>
                <a:path w="1106170" h="885189">
                  <a:moveTo>
                    <a:pt x="714444" y="511584"/>
                  </a:moveTo>
                  <a:lnTo>
                    <a:pt x="391684" y="511584"/>
                  </a:lnTo>
                  <a:lnTo>
                    <a:pt x="396180" y="511141"/>
                  </a:lnTo>
                  <a:lnTo>
                    <a:pt x="405084" y="509370"/>
                  </a:lnTo>
                  <a:lnTo>
                    <a:pt x="439239" y="488126"/>
                  </a:lnTo>
                  <a:lnTo>
                    <a:pt x="455835" y="451486"/>
                  </a:lnTo>
                  <a:lnTo>
                    <a:pt x="456278" y="446990"/>
                  </a:lnTo>
                  <a:lnTo>
                    <a:pt x="456278" y="437912"/>
                  </a:lnTo>
                  <a:lnTo>
                    <a:pt x="442105" y="400268"/>
                  </a:lnTo>
                  <a:lnTo>
                    <a:pt x="409407" y="376843"/>
                  </a:lnTo>
                  <a:lnTo>
                    <a:pt x="391684" y="373318"/>
                  </a:lnTo>
                  <a:lnTo>
                    <a:pt x="714444" y="373318"/>
                  </a:lnTo>
                  <a:lnTo>
                    <a:pt x="676801" y="387491"/>
                  </a:lnTo>
                  <a:lnTo>
                    <a:pt x="653376" y="420189"/>
                  </a:lnTo>
                  <a:lnTo>
                    <a:pt x="649850" y="437912"/>
                  </a:lnTo>
                  <a:lnTo>
                    <a:pt x="649850" y="446990"/>
                  </a:lnTo>
                  <a:lnTo>
                    <a:pt x="664023" y="484634"/>
                  </a:lnTo>
                  <a:lnTo>
                    <a:pt x="696721" y="508059"/>
                  </a:lnTo>
                  <a:lnTo>
                    <a:pt x="709948" y="511141"/>
                  </a:lnTo>
                  <a:lnTo>
                    <a:pt x="714444" y="511584"/>
                  </a:lnTo>
                  <a:close/>
                </a:path>
                <a:path w="1106170" h="885189">
                  <a:moveTo>
                    <a:pt x="940209" y="511584"/>
                  </a:moveTo>
                  <a:lnTo>
                    <a:pt x="723523" y="511584"/>
                  </a:lnTo>
                  <a:lnTo>
                    <a:pt x="728018" y="511141"/>
                  </a:lnTo>
                  <a:lnTo>
                    <a:pt x="736923" y="509370"/>
                  </a:lnTo>
                  <a:lnTo>
                    <a:pt x="771078" y="488126"/>
                  </a:lnTo>
                  <a:lnTo>
                    <a:pt x="787674" y="451486"/>
                  </a:lnTo>
                  <a:lnTo>
                    <a:pt x="788116" y="446990"/>
                  </a:lnTo>
                  <a:lnTo>
                    <a:pt x="788116" y="437912"/>
                  </a:lnTo>
                  <a:lnTo>
                    <a:pt x="773943" y="400268"/>
                  </a:lnTo>
                  <a:lnTo>
                    <a:pt x="741246" y="376843"/>
                  </a:lnTo>
                  <a:lnTo>
                    <a:pt x="723523" y="373318"/>
                  </a:lnTo>
                  <a:lnTo>
                    <a:pt x="940209" y="373318"/>
                  </a:lnTo>
                  <a:lnTo>
                    <a:pt x="940209" y="511584"/>
                  </a:lnTo>
                  <a:close/>
                </a:path>
                <a:path w="1106170" h="885189">
                  <a:moveTo>
                    <a:pt x="525411" y="718983"/>
                  </a:moveTo>
                  <a:lnTo>
                    <a:pt x="414798" y="718983"/>
                  </a:lnTo>
                  <a:lnTo>
                    <a:pt x="425535" y="716801"/>
                  </a:lnTo>
                  <a:lnTo>
                    <a:pt x="434328" y="710860"/>
                  </a:lnTo>
                  <a:lnTo>
                    <a:pt x="440269" y="702067"/>
                  </a:lnTo>
                  <a:lnTo>
                    <a:pt x="442451" y="691330"/>
                  </a:lnTo>
                  <a:lnTo>
                    <a:pt x="440269" y="680593"/>
                  </a:lnTo>
                  <a:lnTo>
                    <a:pt x="434328" y="671800"/>
                  </a:lnTo>
                  <a:lnTo>
                    <a:pt x="425535" y="665859"/>
                  </a:lnTo>
                  <a:lnTo>
                    <a:pt x="414798" y="663677"/>
                  </a:lnTo>
                  <a:lnTo>
                    <a:pt x="525411" y="663677"/>
                  </a:lnTo>
                  <a:lnTo>
                    <a:pt x="514674" y="665859"/>
                  </a:lnTo>
                  <a:lnTo>
                    <a:pt x="505881" y="671800"/>
                  </a:lnTo>
                  <a:lnTo>
                    <a:pt x="499940" y="680593"/>
                  </a:lnTo>
                  <a:lnTo>
                    <a:pt x="497758" y="691330"/>
                  </a:lnTo>
                  <a:lnTo>
                    <a:pt x="499940" y="702067"/>
                  </a:lnTo>
                  <a:lnTo>
                    <a:pt x="505881" y="710860"/>
                  </a:lnTo>
                  <a:lnTo>
                    <a:pt x="514674" y="716801"/>
                  </a:lnTo>
                  <a:lnTo>
                    <a:pt x="525411" y="718983"/>
                  </a:lnTo>
                  <a:close/>
                </a:path>
                <a:path w="1106170" h="885189">
                  <a:moveTo>
                    <a:pt x="691330" y="718983"/>
                  </a:moveTo>
                  <a:lnTo>
                    <a:pt x="580717" y="718983"/>
                  </a:lnTo>
                  <a:lnTo>
                    <a:pt x="591454" y="716801"/>
                  </a:lnTo>
                  <a:lnTo>
                    <a:pt x="600247" y="710860"/>
                  </a:lnTo>
                  <a:lnTo>
                    <a:pt x="606188" y="702067"/>
                  </a:lnTo>
                  <a:lnTo>
                    <a:pt x="608370" y="691330"/>
                  </a:lnTo>
                  <a:lnTo>
                    <a:pt x="606188" y="680593"/>
                  </a:lnTo>
                  <a:lnTo>
                    <a:pt x="600247" y="671800"/>
                  </a:lnTo>
                  <a:lnTo>
                    <a:pt x="591454" y="665859"/>
                  </a:lnTo>
                  <a:lnTo>
                    <a:pt x="580717" y="663677"/>
                  </a:lnTo>
                  <a:lnTo>
                    <a:pt x="691330" y="663677"/>
                  </a:lnTo>
                  <a:lnTo>
                    <a:pt x="680593" y="665859"/>
                  </a:lnTo>
                  <a:lnTo>
                    <a:pt x="671800" y="671800"/>
                  </a:lnTo>
                  <a:lnTo>
                    <a:pt x="665859" y="680593"/>
                  </a:lnTo>
                  <a:lnTo>
                    <a:pt x="663677" y="691330"/>
                  </a:lnTo>
                  <a:lnTo>
                    <a:pt x="665859" y="702067"/>
                  </a:lnTo>
                  <a:lnTo>
                    <a:pt x="671800" y="710860"/>
                  </a:lnTo>
                  <a:lnTo>
                    <a:pt x="680593" y="716801"/>
                  </a:lnTo>
                  <a:lnTo>
                    <a:pt x="691330" y="718983"/>
                  </a:lnTo>
                  <a:close/>
                </a:path>
                <a:path w="1106170" h="885189">
                  <a:moveTo>
                    <a:pt x="940209" y="718983"/>
                  </a:moveTo>
                  <a:lnTo>
                    <a:pt x="746637" y="718983"/>
                  </a:lnTo>
                  <a:lnTo>
                    <a:pt x="757374" y="716801"/>
                  </a:lnTo>
                  <a:lnTo>
                    <a:pt x="766167" y="710860"/>
                  </a:lnTo>
                  <a:lnTo>
                    <a:pt x="772108" y="702067"/>
                  </a:lnTo>
                  <a:lnTo>
                    <a:pt x="774290" y="691330"/>
                  </a:lnTo>
                  <a:lnTo>
                    <a:pt x="772108" y="680593"/>
                  </a:lnTo>
                  <a:lnTo>
                    <a:pt x="766167" y="671800"/>
                  </a:lnTo>
                  <a:lnTo>
                    <a:pt x="757374" y="665859"/>
                  </a:lnTo>
                  <a:lnTo>
                    <a:pt x="746637" y="663677"/>
                  </a:lnTo>
                  <a:lnTo>
                    <a:pt x="940209" y="663677"/>
                  </a:lnTo>
                  <a:lnTo>
                    <a:pt x="940209" y="718983"/>
                  </a:lnTo>
                  <a:close/>
                </a:path>
                <a:path w="1106170" h="885189">
                  <a:moveTo>
                    <a:pt x="110612" y="718983"/>
                  </a:moveTo>
                  <a:lnTo>
                    <a:pt x="82959" y="718983"/>
                  </a:lnTo>
                  <a:lnTo>
                    <a:pt x="50675" y="712462"/>
                  </a:lnTo>
                  <a:lnTo>
                    <a:pt x="24304" y="694679"/>
                  </a:lnTo>
                  <a:lnTo>
                    <a:pt x="6521" y="668308"/>
                  </a:lnTo>
                  <a:lnTo>
                    <a:pt x="0" y="636024"/>
                  </a:lnTo>
                  <a:lnTo>
                    <a:pt x="0" y="470104"/>
                  </a:lnTo>
                  <a:lnTo>
                    <a:pt x="6521" y="437820"/>
                  </a:lnTo>
                  <a:lnTo>
                    <a:pt x="24304" y="411449"/>
                  </a:lnTo>
                  <a:lnTo>
                    <a:pt x="50675" y="393666"/>
                  </a:lnTo>
                  <a:lnTo>
                    <a:pt x="82959" y="387145"/>
                  </a:lnTo>
                  <a:lnTo>
                    <a:pt x="110612" y="387145"/>
                  </a:lnTo>
                  <a:lnTo>
                    <a:pt x="110612" y="718983"/>
                  </a:lnTo>
                  <a:close/>
                </a:path>
                <a:path w="1106170" h="885189">
                  <a:moveTo>
                    <a:pt x="1023169" y="718983"/>
                  </a:moveTo>
                  <a:lnTo>
                    <a:pt x="995516" y="718983"/>
                  </a:lnTo>
                  <a:lnTo>
                    <a:pt x="995516" y="387145"/>
                  </a:lnTo>
                  <a:lnTo>
                    <a:pt x="1023169" y="387145"/>
                  </a:lnTo>
                  <a:lnTo>
                    <a:pt x="1055453" y="393666"/>
                  </a:lnTo>
                  <a:lnTo>
                    <a:pt x="1081824" y="411449"/>
                  </a:lnTo>
                  <a:lnTo>
                    <a:pt x="1099607" y="437820"/>
                  </a:lnTo>
                  <a:lnTo>
                    <a:pt x="1106128" y="470104"/>
                  </a:lnTo>
                  <a:lnTo>
                    <a:pt x="1106128" y="636024"/>
                  </a:lnTo>
                  <a:lnTo>
                    <a:pt x="1099607" y="668308"/>
                  </a:lnTo>
                  <a:lnTo>
                    <a:pt x="1081824" y="694679"/>
                  </a:lnTo>
                  <a:lnTo>
                    <a:pt x="1055453" y="712462"/>
                  </a:lnTo>
                  <a:lnTo>
                    <a:pt x="1023169" y="718983"/>
                  </a:lnTo>
                  <a:close/>
                </a:path>
              </a:pathLst>
            </a:custGeom>
            <a:solidFill>
              <a:srgbClr val="3B81F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6" name="object 16" descr=""/>
          <p:cNvSpPr txBox="1"/>
          <p:nvPr/>
        </p:nvSpPr>
        <p:spPr>
          <a:xfrm>
            <a:off x="9774093" y="6399898"/>
            <a:ext cx="1447800" cy="15494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15"/>
              </a:lnSpc>
            </a:pPr>
            <a:r>
              <a:rPr dirty="0" sz="1100" spc="-40">
                <a:solidFill>
                  <a:srgbClr val="9CA2AF"/>
                </a:solidFill>
                <a:latin typeface="Noto Sans JP"/>
                <a:cs typeface="Noto Sans JP"/>
              </a:rPr>
              <a:t>NLP</a:t>
            </a:r>
            <a:r>
              <a:rPr dirty="0" sz="1100" spc="25">
                <a:solidFill>
                  <a:srgbClr val="9CA2AF"/>
                </a:solidFill>
                <a:latin typeface="Noto Sans JP"/>
                <a:cs typeface="Noto Sans JP"/>
              </a:rPr>
              <a:t> </a:t>
            </a:r>
            <a:r>
              <a:rPr dirty="0" sz="1150" spc="-225">
                <a:solidFill>
                  <a:srgbClr val="9CA2AF"/>
                </a:solidFill>
                <a:latin typeface="Dotum"/>
                <a:cs typeface="Dotum"/>
              </a:rPr>
              <a:t>기반</a:t>
            </a:r>
            <a:r>
              <a:rPr dirty="0" sz="1150" spc="-100">
                <a:solidFill>
                  <a:srgbClr val="9CA2AF"/>
                </a:solidFill>
                <a:latin typeface="Dotum"/>
                <a:cs typeface="Dotum"/>
              </a:rPr>
              <a:t> </a:t>
            </a:r>
            <a:r>
              <a:rPr dirty="0" sz="1150" spc="-225">
                <a:solidFill>
                  <a:srgbClr val="9CA2AF"/>
                </a:solidFill>
                <a:latin typeface="Dotum"/>
                <a:cs typeface="Dotum"/>
              </a:rPr>
              <a:t>반려로봇</a:t>
            </a:r>
            <a:r>
              <a:rPr dirty="0" sz="1150" spc="-100">
                <a:solidFill>
                  <a:srgbClr val="9CA2AF"/>
                </a:solidFill>
                <a:latin typeface="Dotum"/>
                <a:cs typeface="Dotum"/>
              </a:rPr>
              <a:t> </a:t>
            </a:r>
            <a:r>
              <a:rPr dirty="0" sz="1150" spc="-200">
                <a:solidFill>
                  <a:srgbClr val="9CA2AF"/>
                </a:solidFill>
                <a:latin typeface="Dotum"/>
                <a:cs typeface="Dotum"/>
              </a:rPr>
              <a:t>시스템</a:t>
            </a:r>
            <a:endParaRPr sz="1150">
              <a:latin typeface="Dotum"/>
              <a:cs typeface="Dotum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5524499" y="1114424"/>
            <a:ext cx="1143000" cy="1143000"/>
            <a:chOff x="5524499" y="1114424"/>
            <a:chExt cx="1143000" cy="1143000"/>
          </a:xfrm>
        </p:grpSpPr>
        <p:sp>
          <p:nvSpPr>
            <p:cNvPr id="3" name="object 3" descr=""/>
            <p:cNvSpPr/>
            <p:nvPr/>
          </p:nvSpPr>
          <p:spPr>
            <a:xfrm>
              <a:off x="5524499" y="1114424"/>
              <a:ext cx="1143000" cy="1143000"/>
            </a:xfrm>
            <a:custGeom>
              <a:avLst/>
              <a:gdLst/>
              <a:ahLst/>
              <a:cxnLst/>
              <a:rect l="l" t="t" r="r" b="b"/>
              <a:pathLst>
                <a:path w="1143000" h="1143000">
                  <a:moveTo>
                    <a:pt x="571499" y="1142999"/>
                  </a:moveTo>
                  <a:lnTo>
                    <a:pt x="529461" y="1141451"/>
                  </a:lnTo>
                  <a:lnTo>
                    <a:pt x="487643" y="1136814"/>
                  </a:lnTo>
                  <a:lnTo>
                    <a:pt x="446279" y="1129112"/>
                  </a:lnTo>
                  <a:lnTo>
                    <a:pt x="405602" y="1118391"/>
                  </a:lnTo>
                  <a:lnTo>
                    <a:pt x="365823" y="1104706"/>
                  </a:lnTo>
                  <a:lnTo>
                    <a:pt x="327151" y="1088129"/>
                  </a:lnTo>
                  <a:lnTo>
                    <a:pt x="289804" y="1068752"/>
                  </a:lnTo>
                  <a:lnTo>
                    <a:pt x="253990" y="1046684"/>
                  </a:lnTo>
                  <a:lnTo>
                    <a:pt x="219898" y="1022042"/>
                  </a:lnTo>
                  <a:lnTo>
                    <a:pt x="187703" y="994953"/>
                  </a:lnTo>
                  <a:lnTo>
                    <a:pt x="157589" y="965569"/>
                  </a:lnTo>
                  <a:lnTo>
                    <a:pt x="129724" y="934055"/>
                  </a:lnTo>
                  <a:lnTo>
                    <a:pt x="104252" y="900577"/>
                  </a:lnTo>
                  <a:lnTo>
                    <a:pt x="81307" y="865309"/>
                  </a:lnTo>
                  <a:lnTo>
                    <a:pt x="61020" y="828449"/>
                  </a:lnTo>
                  <a:lnTo>
                    <a:pt x="43502" y="790203"/>
                  </a:lnTo>
                  <a:lnTo>
                    <a:pt x="28845" y="750772"/>
                  </a:lnTo>
                  <a:lnTo>
                    <a:pt x="17126" y="710363"/>
                  </a:lnTo>
                  <a:lnTo>
                    <a:pt x="8412" y="669200"/>
                  </a:lnTo>
                  <a:lnTo>
                    <a:pt x="2752" y="627516"/>
                  </a:lnTo>
                  <a:lnTo>
                    <a:pt x="172" y="585529"/>
                  </a:lnTo>
                  <a:lnTo>
                    <a:pt x="0" y="571499"/>
                  </a:lnTo>
                  <a:lnTo>
                    <a:pt x="172" y="557470"/>
                  </a:lnTo>
                  <a:lnTo>
                    <a:pt x="2752" y="515483"/>
                  </a:lnTo>
                  <a:lnTo>
                    <a:pt x="8412" y="473799"/>
                  </a:lnTo>
                  <a:lnTo>
                    <a:pt x="17126" y="432636"/>
                  </a:lnTo>
                  <a:lnTo>
                    <a:pt x="28845" y="392226"/>
                  </a:lnTo>
                  <a:lnTo>
                    <a:pt x="43502" y="352796"/>
                  </a:lnTo>
                  <a:lnTo>
                    <a:pt x="61020" y="314550"/>
                  </a:lnTo>
                  <a:lnTo>
                    <a:pt x="81307" y="277690"/>
                  </a:lnTo>
                  <a:lnTo>
                    <a:pt x="104252" y="242421"/>
                  </a:lnTo>
                  <a:lnTo>
                    <a:pt x="129724" y="208944"/>
                  </a:lnTo>
                  <a:lnTo>
                    <a:pt x="157589" y="177430"/>
                  </a:lnTo>
                  <a:lnTo>
                    <a:pt x="187703" y="148046"/>
                  </a:lnTo>
                  <a:lnTo>
                    <a:pt x="219898" y="120957"/>
                  </a:lnTo>
                  <a:lnTo>
                    <a:pt x="253990" y="96314"/>
                  </a:lnTo>
                  <a:lnTo>
                    <a:pt x="289804" y="74247"/>
                  </a:lnTo>
                  <a:lnTo>
                    <a:pt x="327151" y="54869"/>
                  </a:lnTo>
                  <a:lnTo>
                    <a:pt x="365823" y="38292"/>
                  </a:lnTo>
                  <a:lnTo>
                    <a:pt x="405602" y="24608"/>
                  </a:lnTo>
                  <a:lnTo>
                    <a:pt x="446279" y="13886"/>
                  </a:lnTo>
                  <a:lnTo>
                    <a:pt x="487643" y="6185"/>
                  </a:lnTo>
                  <a:lnTo>
                    <a:pt x="529461" y="1548"/>
                  </a:lnTo>
                  <a:lnTo>
                    <a:pt x="571499" y="0"/>
                  </a:lnTo>
                  <a:lnTo>
                    <a:pt x="585529" y="172"/>
                  </a:lnTo>
                  <a:lnTo>
                    <a:pt x="627516" y="2752"/>
                  </a:lnTo>
                  <a:lnTo>
                    <a:pt x="669200" y="8412"/>
                  </a:lnTo>
                  <a:lnTo>
                    <a:pt x="710362" y="17126"/>
                  </a:lnTo>
                  <a:lnTo>
                    <a:pt x="750772" y="28845"/>
                  </a:lnTo>
                  <a:lnTo>
                    <a:pt x="790202" y="43502"/>
                  </a:lnTo>
                  <a:lnTo>
                    <a:pt x="828448" y="61020"/>
                  </a:lnTo>
                  <a:lnTo>
                    <a:pt x="865309" y="81307"/>
                  </a:lnTo>
                  <a:lnTo>
                    <a:pt x="900577" y="104252"/>
                  </a:lnTo>
                  <a:lnTo>
                    <a:pt x="934055" y="129724"/>
                  </a:lnTo>
                  <a:lnTo>
                    <a:pt x="965568" y="157589"/>
                  </a:lnTo>
                  <a:lnTo>
                    <a:pt x="994953" y="187703"/>
                  </a:lnTo>
                  <a:lnTo>
                    <a:pt x="1022041" y="219898"/>
                  </a:lnTo>
                  <a:lnTo>
                    <a:pt x="1046683" y="253991"/>
                  </a:lnTo>
                  <a:lnTo>
                    <a:pt x="1068751" y="289804"/>
                  </a:lnTo>
                  <a:lnTo>
                    <a:pt x="1088129" y="327152"/>
                  </a:lnTo>
                  <a:lnTo>
                    <a:pt x="1104706" y="365823"/>
                  </a:lnTo>
                  <a:lnTo>
                    <a:pt x="1118390" y="405602"/>
                  </a:lnTo>
                  <a:lnTo>
                    <a:pt x="1129112" y="446279"/>
                  </a:lnTo>
                  <a:lnTo>
                    <a:pt x="1136814" y="487643"/>
                  </a:lnTo>
                  <a:lnTo>
                    <a:pt x="1141451" y="529461"/>
                  </a:lnTo>
                  <a:lnTo>
                    <a:pt x="1142999" y="571499"/>
                  </a:lnTo>
                  <a:lnTo>
                    <a:pt x="1142827" y="585529"/>
                  </a:lnTo>
                  <a:lnTo>
                    <a:pt x="1140247" y="627516"/>
                  </a:lnTo>
                  <a:lnTo>
                    <a:pt x="1134586" y="669200"/>
                  </a:lnTo>
                  <a:lnTo>
                    <a:pt x="1125872" y="710363"/>
                  </a:lnTo>
                  <a:lnTo>
                    <a:pt x="1114153" y="750772"/>
                  </a:lnTo>
                  <a:lnTo>
                    <a:pt x="1099496" y="790203"/>
                  </a:lnTo>
                  <a:lnTo>
                    <a:pt x="1081978" y="828448"/>
                  </a:lnTo>
                  <a:lnTo>
                    <a:pt x="1061691" y="865309"/>
                  </a:lnTo>
                  <a:lnTo>
                    <a:pt x="1038746" y="900577"/>
                  </a:lnTo>
                  <a:lnTo>
                    <a:pt x="1013274" y="934055"/>
                  </a:lnTo>
                  <a:lnTo>
                    <a:pt x="985409" y="965569"/>
                  </a:lnTo>
                  <a:lnTo>
                    <a:pt x="955295" y="994953"/>
                  </a:lnTo>
                  <a:lnTo>
                    <a:pt x="923101" y="1022042"/>
                  </a:lnTo>
                  <a:lnTo>
                    <a:pt x="889007" y="1046684"/>
                  </a:lnTo>
                  <a:lnTo>
                    <a:pt x="853194" y="1068752"/>
                  </a:lnTo>
                  <a:lnTo>
                    <a:pt x="815847" y="1088129"/>
                  </a:lnTo>
                  <a:lnTo>
                    <a:pt x="777175" y="1104706"/>
                  </a:lnTo>
                  <a:lnTo>
                    <a:pt x="737397" y="1118391"/>
                  </a:lnTo>
                  <a:lnTo>
                    <a:pt x="696720" y="1129112"/>
                  </a:lnTo>
                  <a:lnTo>
                    <a:pt x="655356" y="1136814"/>
                  </a:lnTo>
                  <a:lnTo>
                    <a:pt x="613537" y="1141451"/>
                  </a:lnTo>
                  <a:lnTo>
                    <a:pt x="571499" y="1142999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 descr=""/>
            <p:cNvSpPr/>
            <p:nvPr/>
          </p:nvSpPr>
          <p:spPr>
            <a:xfrm>
              <a:off x="5808999" y="1362074"/>
              <a:ext cx="574040" cy="457200"/>
            </a:xfrm>
            <a:custGeom>
              <a:avLst/>
              <a:gdLst/>
              <a:ahLst/>
              <a:cxnLst/>
              <a:rect l="l" t="t" r="r" b="b"/>
              <a:pathLst>
                <a:path w="574039" h="457200">
                  <a:moveTo>
                    <a:pt x="15537" y="314325"/>
                  </a:moveTo>
                  <a:lnTo>
                    <a:pt x="9376" y="314325"/>
                  </a:lnTo>
                  <a:lnTo>
                    <a:pt x="3929" y="310217"/>
                  </a:lnTo>
                  <a:lnTo>
                    <a:pt x="0" y="298608"/>
                  </a:lnTo>
                  <a:lnTo>
                    <a:pt x="2143" y="292179"/>
                  </a:lnTo>
                  <a:lnTo>
                    <a:pt x="7411" y="288250"/>
                  </a:lnTo>
                  <a:lnTo>
                    <a:pt x="9108" y="286910"/>
                  </a:lnTo>
                  <a:lnTo>
                    <a:pt x="34002" y="255603"/>
                  </a:lnTo>
                  <a:lnTo>
                    <a:pt x="36611" y="249495"/>
                  </a:lnTo>
                  <a:lnTo>
                    <a:pt x="21706" y="228953"/>
                  </a:lnTo>
                  <a:lnTo>
                    <a:pt x="10592" y="206510"/>
                  </a:lnTo>
                  <a:lnTo>
                    <a:pt x="3648" y="182476"/>
                  </a:lnTo>
                  <a:lnTo>
                    <a:pt x="1307" y="157769"/>
                  </a:lnTo>
                  <a:lnTo>
                    <a:pt x="1261" y="157087"/>
                  </a:lnTo>
                  <a:lnTo>
                    <a:pt x="7883" y="115383"/>
                  </a:lnTo>
                  <a:lnTo>
                    <a:pt x="26603" y="77840"/>
                  </a:lnTo>
                  <a:lnTo>
                    <a:pt x="55643" y="46032"/>
                  </a:lnTo>
                  <a:lnTo>
                    <a:pt x="93232" y="21457"/>
                  </a:lnTo>
                  <a:lnTo>
                    <a:pt x="137603" y="5614"/>
                  </a:lnTo>
                  <a:lnTo>
                    <a:pt x="186987" y="0"/>
                  </a:lnTo>
                  <a:lnTo>
                    <a:pt x="236371" y="5614"/>
                  </a:lnTo>
                  <a:lnTo>
                    <a:pt x="280742" y="21457"/>
                  </a:lnTo>
                  <a:lnTo>
                    <a:pt x="318332" y="46032"/>
                  </a:lnTo>
                  <a:lnTo>
                    <a:pt x="347371" y="77840"/>
                  </a:lnTo>
                  <a:lnTo>
                    <a:pt x="366091" y="115383"/>
                  </a:lnTo>
                  <a:lnTo>
                    <a:pt x="372713" y="157087"/>
                  </a:lnTo>
                  <a:lnTo>
                    <a:pt x="372628" y="157769"/>
                  </a:lnTo>
                  <a:lnTo>
                    <a:pt x="366091" y="198941"/>
                  </a:lnTo>
                  <a:lnTo>
                    <a:pt x="347371" y="236484"/>
                  </a:lnTo>
                  <a:lnTo>
                    <a:pt x="318332" y="268292"/>
                  </a:lnTo>
                  <a:lnTo>
                    <a:pt x="280742" y="292867"/>
                  </a:lnTo>
                  <a:lnTo>
                    <a:pt x="93800" y="292867"/>
                  </a:lnTo>
                  <a:lnTo>
                    <a:pt x="86885" y="296554"/>
                  </a:lnTo>
                  <a:lnTo>
                    <a:pt x="44436" y="311054"/>
                  </a:lnTo>
                  <a:lnTo>
                    <a:pt x="30116" y="313447"/>
                  </a:lnTo>
                  <a:lnTo>
                    <a:pt x="15537" y="314325"/>
                  </a:lnTo>
                  <a:close/>
                </a:path>
                <a:path w="574039" h="457200">
                  <a:moveTo>
                    <a:pt x="387012" y="457200"/>
                  </a:moveTo>
                  <a:lnTo>
                    <a:pt x="337694" y="451597"/>
                  </a:lnTo>
                  <a:lnTo>
                    <a:pt x="293360" y="435785"/>
                  </a:lnTo>
                  <a:lnTo>
                    <a:pt x="255782" y="411255"/>
                  </a:lnTo>
                  <a:lnTo>
                    <a:pt x="226729" y="379498"/>
                  </a:lnTo>
                  <a:lnTo>
                    <a:pt x="207972" y="342007"/>
                  </a:lnTo>
                  <a:lnTo>
                    <a:pt x="258693" y="332147"/>
                  </a:lnTo>
                  <a:lnTo>
                    <a:pt x="304687" y="312360"/>
                  </a:lnTo>
                  <a:lnTo>
                    <a:pt x="343949" y="283807"/>
                  </a:lnTo>
                  <a:lnTo>
                    <a:pt x="374474" y="247649"/>
                  </a:lnTo>
                  <a:lnTo>
                    <a:pt x="394259" y="205047"/>
                  </a:lnTo>
                  <a:lnTo>
                    <a:pt x="401210" y="157769"/>
                  </a:lnTo>
                  <a:lnTo>
                    <a:pt x="401160" y="151132"/>
                  </a:lnTo>
                  <a:lnTo>
                    <a:pt x="401032" y="147786"/>
                  </a:lnTo>
                  <a:lnTo>
                    <a:pt x="400675" y="143232"/>
                  </a:lnTo>
                  <a:lnTo>
                    <a:pt x="446808" y="151132"/>
                  </a:lnTo>
                  <a:lnTo>
                    <a:pt x="488007" y="168066"/>
                  </a:lnTo>
                  <a:lnTo>
                    <a:pt x="522732" y="192724"/>
                  </a:lnTo>
                  <a:lnTo>
                    <a:pt x="549443" y="223797"/>
                  </a:lnTo>
                  <a:lnTo>
                    <a:pt x="566599" y="259975"/>
                  </a:lnTo>
                  <a:lnTo>
                    <a:pt x="572660" y="299948"/>
                  </a:lnTo>
                  <a:lnTo>
                    <a:pt x="570262" y="325312"/>
                  </a:lnTo>
                  <a:lnTo>
                    <a:pt x="563318" y="349362"/>
                  </a:lnTo>
                  <a:lnTo>
                    <a:pt x="552204" y="371788"/>
                  </a:lnTo>
                  <a:lnTo>
                    <a:pt x="537299" y="392281"/>
                  </a:lnTo>
                  <a:lnTo>
                    <a:pt x="539908" y="398351"/>
                  </a:lnTo>
                  <a:lnTo>
                    <a:pt x="561855" y="427106"/>
                  </a:lnTo>
                  <a:lnTo>
                    <a:pt x="563463" y="428625"/>
                  </a:lnTo>
                  <a:lnTo>
                    <a:pt x="566142" y="430768"/>
                  </a:lnTo>
                  <a:lnTo>
                    <a:pt x="566499" y="430946"/>
                  </a:lnTo>
                  <a:lnTo>
                    <a:pt x="566856" y="431303"/>
                  </a:lnTo>
                  <a:lnTo>
                    <a:pt x="571857" y="434965"/>
                  </a:lnTo>
                  <a:lnTo>
                    <a:pt x="572119" y="435785"/>
                  </a:lnTo>
                  <a:lnTo>
                    <a:pt x="480677" y="435785"/>
                  </a:lnTo>
                  <a:lnTo>
                    <a:pt x="459091" y="444918"/>
                  </a:lnTo>
                  <a:lnTo>
                    <a:pt x="436309" y="451597"/>
                  </a:lnTo>
                  <a:lnTo>
                    <a:pt x="412144" y="455774"/>
                  </a:lnTo>
                  <a:lnTo>
                    <a:pt x="387012" y="457200"/>
                  </a:lnTo>
                  <a:close/>
                </a:path>
                <a:path w="574039" h="457200">
                  <a:moveTo>
                    <a:pt x="186987" y="314325"/>
                  </a:moveTo>
                  <a:lnTo>
                    <a:pt x="161857" y="312899"/>
                  </a:lnTo>
                  <a:lnTo>
                    <a:pt x="137661" y="308710"/>
                  </a:lnTo>
                  <a:lnTo>
                    <a:pt x="114946" y="302043"/>
                  </a:lnTo>
                  <a:lnTo>
                    <a:pt x="93310" y="292867"/>
                  </a:lnTo>
                  <a:lnTo>
                    <a:pt x="280742" y="292867"/>
                  </a:lnTo>
                  <a:lnTo>
                    <a:pt x="236371" y="308710"/>
                  </a:lnTo>
                  <a:lnTo>
                    <a:pt x="186987" y="314325"/>
                  </a:lnTo>
                  <a:close/>
                </a:path>
                <a:path w="574039" h="457200">
                  <a:moveTo>
                    <a:pt x="564624" y="457200"/>
                  </a:moveTo>
                  <a:lnTo>
                    <a:pt x="558462" y="457200"/>
                  </a:lnTo>
                  <a:lnTo>
                    <a:pt x="543883" y="456322"/>
                  </a:lnTo>
                  <a:lnTo>
                    <a:pt x="503009" y="446037"/>
                  </a:lnTo>
                  <a:lnTo>
                    <a:pt x="480371" y="435785"/>
                  </a:lnTo>
                  <a:lnTo>
                    <a:pt x="572119" y="435785"/>
                  </a:lnTo>
                  <a:lnTo>
                    <a:pt x="573911" y="441394"/>
                  </a:lnTo>
                  <a:lnTo>
                    <a:pt x="570160" y="453181"/>
                  </a:lnTo>
                  <a:lnTo>
                    <a:pt x="564624" y="457200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591571" y="2448452"/>
            <a:ext cx="1009015" cy="638175"/>
          </a:xfrm>
          <a:prstGeom prst="rect"/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4000" spc="-335">
                <a:latin typeface="Noto Sans JP"/>
                <a:cs typeface="Noto Sans JP"/>
              </a:rPr>
              <a:t>Q&amp;A</a:t>
            </a:r>
            <a:endParaRPr sz="4000">
              <a:latin typeface="Noto Sans JP"/>
              <a:cs typeface="Noto Sans JP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4924970" y="3210560"/>
            <a:ext cx="2341880" cy="28384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700" spc="-325">
                <a:solidFill>
                  <a:srgbClr val="333333"/>
                </a:solidFill>
                <a:latin typeface="Dotum"/>
                <a:cs typeface="Dotum"/>
              </a:rPr>
              <a:t>질문</a:t>
            </a:r>
            <a:r>
              <a:rPr dirty="0" sz="1700" spc="-15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700" spc="-325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700" spc="-14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700" spc="-325">
                <a:solidFill>
                  <a:srgbClr val="333333"/>
                </a:solidFill>
                <a:latin typeface="Dotum"/>
                <a:cs typeface="Dotum"/>
              </a:rPr>
              <a:t>자유</a:t>
            </a:r>
            <a:r>
              <a:rPr dirty="0" sz="1700" spc="-14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700" spc="-325">
                <a:solidFill>
                  <a:srgbClr val="333333"/>
                </a:solidFill>
                <a:latin typeface="Dotum"/>
                <a:cs typeface="Dotum"/>
              </a:rPr>
              <a:t>토론</a:t>
            </a:r>
            <a:r>
              <a:rPr dirty="0" sz="1700" spc="-15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700" spc="-335">
                <a:solidFill>
                  <a:srgbClr val="333333"/>
                </a:solidFill>
                <a:latin typeface="Dotum"/>
                <a:cs typeface="Dotum"/>
              </a:rPr>
              <a:t>시간입니다</a:t>
            </a:r>
            <a:endParaRPr sz="1700">
              <a:latin typeface="Dotum"/>
              <a:cs typeface="Dotum"/>
            </a:endParaRPr>
          </a:p>
        </p:txBody>
      </p:sp>
      <p:grpSp>
        <p:nvGrpSpPr>
          <p:cNvPr id="7" name="object 7" descr=""/>
          <p:cNvGrpSpPr/>
          <p:nvPr/>
        </p:nvGrpSpPr>
        <p:grpSpPr>
          <a:xfrm>
            <a:off x="3867149" y="3952874"/>
            <a:ext cx="2076450" cy="952500"/>
            <a:chOff x="3867149" y="3952874"/>
            <a:chExt cx="2076450" cy="952500"/>
          </a:xfrm>
        </p:grpSpPr>
        <p:sp>
          <p:nvSpPr>
            <p:cNvPr id="8" name="object 8" descr=""/>
            <p:cNvSpPr/>
            <p:nvPr/>
          </p:nvSpPr>
          <p:spPr>
            <a:xfrm>
              <a:off x="3867149" y="3952874"/>
              <a:ext cx="2076450" cy="952500"/>
            </a:xfrm>
            <a:custGeom>
              <a:avLst/>
              <a:gdLst/>
              <a:ahLst/>
              <a:cxnLst/>
              <a:rect l="l" t="t" r="r" b="b"/>
              <a:pathLst>
                <a:path w="2076450" h="952500">
                  <a:moveTo>
                    <a:pt x="2005253" y="952499"/>
                  </a:moveTo>
                  <a:lnTo>
                    <a:pt x="71196" y="952499"/>
                  </a:lnTo>
                  <a:lnTo>
                    <a:pt x="66241" y="952011"/>
                  </a:lnTo>
                  <a:lnTo>
                    <a:pt x="29705" y="936877"/>
                  </a:lnTo>
                  <a:lnTo>
                    <a:pt x="3885" y="900837"/>
                  </a:lnTo>
                  <a:lnTo>
                    <a:pt x="0" y="881303"/>
                  </a:lnTo>
                  <a:lnTo>
                    <a:pt x="0" y="876299"/>
                  </a:lnTo>
                  <a:lnTo>
                    <a:pt x="0" y="71196"/>
                  </a:lnTo>
                  <a:lnTo>
                    <a:pt x="15621" y="29705"/>
                  </a:lnTo>
                  <a:lnTo>
                    <a:pt x="51661" y="3885"/>
                  </a:lnTo>
                  <a:lnTo>
                    <a:pt x="71196" y="0"/>
                  </a:lnTo>
                  <a:lnTo>
                    <a:pt x="2005253" y="0"/>
                  </a:lnTo>
                  <a:lnTo>
                    <a:pt x="2046743" y="15621"/>
                  </a:lnTo>
                  <a:lnTo>
                    <a:pt x="2072563" y="51661"/>
                  </a:lnTo>
                  <a:lnTo>
                    <a:pt x="2076449" y="71196"/>
                  </a:lnTo>
                  <a:lnTo>
                    <a:pt x="2076449" y="881303"/>
                  </a:lnTo>
                  <a:lnTo>
                    <a:pt x="2060827" y="922793"/>
                  </a:lnTo>
                  <a:lnTo>
                    <a:pt x="2024787" y="948613"/>
                  </a:lnTo>
                  <a:lnTo>
                    <a:pt x="2010208" y="952011"/>
                  </a:lnTo>
                  <a:lnTo>
                    <a:pt x="2005253" y="952499"/>
                  </a:lnTo>
                  <a:close/>
                </a:path>
              </a:pathLst>
            </a:custGeom>
            <a:solidFill>
              <a:srgbClr val="F9FAFA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828579" y="4123134"/>
              <a:ext cx="160734" cy="250031"/>
            </a:xfrm>
            <a:prstGeom prst="rect">
              <a:avLst/>
            </a:prstGeom>
          </p:spPr>
        </p:pic>
      </p:grpSp>
      <p:sp>
        <p:nvSpPr>
          <p:cNvPr id="10" name="object 10" descr=""/>
          <p:cNvSpPr txBox="1"/>
          <p:nvPr/>
        </p:nvSpPr>
        <p:spPr>
          <a:xfrm>
            <a:off x="4059237" y="4520437"/>
            <a:ext cx="1696085" cy="2324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궁금한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점을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질문해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주세요</a:t>
            </a:r>
            <a:endParaRPr sz="1350">
              <a:latin typeface="Dotum"/>
              <a:cs typeface="Dotum"/>
            </a:endParaRPr>
          </a:p>
        </p:txBody>
      </p:sp>
      <p:grpSp>
        <p:nvGrpSpPr>
          <p:cNvPr id="11" name="object 11" descr=""/>
          <p:cNvGrpSpPr/>
          <p:nvPr/>
        </p:nvGrpSpPr>
        <p:grpSpPr>
          <a:xfrm>
            <a:off x="6248398" y="3952874"/>
            <a:ext cx="2076450" cy="952500"/>
            <a:chOff x="6248398" y="3952874"/>
            <a:chExt cx="2076450" cy="952500"/>
          </a:xfrm>
        </p:grpSpPr>
        <p:sp>
          <p:nvSpPr>
            <p:cNvPr id="12" name="object 12" descr=""/>
            <p:cNvSpPr/>
            <p:nvPr/>
          </p:nvSpPr>
          <p:spPr>
            <a:xfrm>
              <a:off x="6248398" y="3952874"/>
              <a:ext cx="2076450" cy="952500"/>
            </a:xfrm>
            <a:custGeom>
              <a:avLst/>
              <a:gdLst/>
              <a:ahLst/>
              <a:cxnLst/>
              <a:rect l="l" t="t" r="r" b="b"/>
              <a:pathLst>
                <a:path w="2076450" h="952500">
                  <a:moveTo>
                    <a:pt x="2005253" y="952499"/>
                  </a:moveTo>
                  <a:lnTo>
                    <a:pt x="71196" y="952499"/>
                  </a:lnTo>
                  <a:lnTo>
                    <a:pt x="66241" y="952011"/>
                  </a:lnTo>
                  <a:lnTo>
                    <a:pt x="29705" y="936877"/>
                  </a:lnTo>
                  <a:lnTo>
                    <a:pt x="3885" y="900837"/>
                  </a:lnTo>
                  <a:lnTo>
                    <a:pt x="0" y="881303"/>
                  </a:lnTo>
                  <a:lnTo>
                    <a:pt x="0" y="876299"/>
                  </a:lnTo>
                  <a:lnTo>
                    <a:pt x="0" y="71196"/>
                  </a:lnTo>
                  <a:lnTo>
                    <a:pt x="15621" y="29705"/>
                  </a:lnTo>
                  <a:lnTo>
                    <a:pt x="51661" y="3885"/>
                  </a:lnTo>
                  <a:lnTo>
                    <a:pt x="71196" y="0"/>
                  </a:lnTo>
                  <a:lnTo>
                    <a:pt x="2005253" y="0"/>
                  </a:lnTo>
                  <a:lnTo>
                    <a:pt x="2046743" y="15621"/>
                  </a:lnTo>
                  <a:lnTo>
                    <a:pt x="2072563" y="51661"/>
                  </a:lnTo>
                  <a:lnTo>
                    <a:pt x="2076449" y="71196"/>
                  </a:lnTo>
                  <a:lnTo>
                    <a:pt x="2076449" y="881303"/>
                  </a:lnTo>
                  <a:lnTo>
                    <a:pt x="2060827" y="922793"/>
                  </a:lnTo>
                  <a:lnTo>
                    <a:pt x="2024787" y="948613"/>
                  </a:lnTo>
                  <a:lnTo>
                    <a:pt x="2010208" y="952011"/>
                  </a:lnTo>
                  <a:lnTo>
                    <a:pt x="2005253" y="952499"/>
                  </a:lnTo>
                  <a:close/>
                </a:path>
              </a:pathLst>
            </a:custGeom>
            <a:solidFill>
              <a:srgbClr val="F9FAF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7190779" y="4105274"/>
              <a:ext cx="196850" cy="285750"/>
            </a:xfrm>
            <a:custGeom>
              <a:avLst/>
              <a:gdLst/>
              <a:ahLst/>
              <a:cxnLst/>
              <a:rect l="l" t="t" r="r" b="b"/>
              <a:pathLst>
                <a:path w="196850" h="285750">
                  <a:moveTo>
                    <a:pt x="142896" y="214256"/>
                  </a:moveTo>
                  <a:lnTo>
                    <a:pt x="53578" y="214256"/>
                  </a:lnTo>
                  <a:lnTo>
                    <a:pt x="48604" y="201379"/>
                  </a:lnTo>
                  <a:lnTo>
                    <a:pt x="42004" y="189218"/>
                  </a:lnTo>
                  <a:lnTo>
                    <a:pt x="34326" y="177549"/>
                  </a:lnTo>
                  <a:lnTo>
                    <a:pt x="26119" y="166147"/>
                  </a:lnTo>
                  <a:lnTo>
                    <a:pt x="20315" y="158222"/>
                  </a:lnTo>
                  <a:lnTo>
                    <a:pt x="17524" y="154204"/>
                  </a:lnTo>
                  <a:lnTo>
                    <a:pt x="10124" y="141698"/>
                  </a:lnTo>
                  <a:lnTo>
                    <a:pt x="4618" y="128078"/>
                  </a:lnTo>
                  <a:lnTo>
                    <a:pt x="1184" y="113526"/>
                  </a:lnTo>
                  <a:lnTo>
                    <a:pt x="0" y="98226"/>
                  </a:lnTo>
                  <a:lnTo>
                    <a:pt x="7719" y="59992"/>
                  </a:lnTo>
                  <a:lnTo>
                    <a:pt x="28770" y="28770"/>
                  </a:lnTo>
                  <a:lnTo>
                    <a:pt x="59992" y="7719"/>
                  </a:lnTo>
                  <a:lnTo>
                    <a:pt x="98226" y="0"/>
                  </a:lnTo>
                  <a:lnTo>
                    <a:pt x="136455" y="7719"/>
                  </a:lnTo>
                  <a:lnTo>
                    <a:pt x="167672" y="28770"/>
                  </a:lnTo>
                  <a:lnTo>
                    <a:pt x="172360" y="35718"/>
                  </a:lnTo>
                  <a:lnTo>
                    <a:pt x="98226" y="35718"/>
                  </a:lnTo>
                  <a:lnTo>
                    <a:pt x="73885" y="40627"/>
                  </a:lnTo>
                  <a:lnTo>
                    <a:pt x="54017" y="54017"/>
                  </a:lnTo>
                  <a:lnTo>
                    <a:pt x="40627" y="73885"/>
                  </a:lnTo>
                  <a:lnTo>
                    <a:pt x="35718" y="98226"/>
                  </a:lnTo>
                  <a:lnTo>
                    <a:pt x="35718" y="103137"/>
                  </a:lnTo>
                  <a:lnTo>
                    <a:pt x="39737" y="107156"/>
                  </a:lnTo>
                  <a:lnTo>
                    <a:pt x="195765" y="107156"/>
                  </a:lnTo>
                  <a:lnTo>
                    <a:pt x="195272" y="113526"/>
                  </a:lnTo>
                  <a:lnTo>
                    <a:pt x="178961" y="154204"/>
                  </a:lnTo>
                  <a:lnTo>
                    <a:pt x="170374" y="166147"/>
                  </a:lnTo>
                  <a:lnTo>
                    <a:pt x="162192" y="177549"/>
                  </a:lnTo>
                  <a:lnTo>
                    <a:pt x="154513" y="189218"/>
                  </a:lnTo>
                  <a:lnTo>
                    <a:pt x="147897" y="201379"/>
                  </a:lnTo>
                  <a:lnTo>
                    <a:pt x="142896" y="214256"/>
                  </a:lnTo>
                  <a:close/>
                </a:path>
                <a:path w="196850" h="285750">
                  <a:moveTo>
                    <a:pt x="195765" y="107156"/>
                  </a:moveTo>
                  <a:lnTo>
                    <a:pt x="49559" y="107156"/>
                  </a:lnTo>
                  <a:lnTo>
                    <a:pt x="53578" y="103137"/>
                  </a:lnTo>
                  <a:lnTo>
                    <a:pt x="53578" y="98226"/>
                  </a:lnTo>
                  <a:lnTo>
                    <a:pt x="57085" y="80843"/>
                  </a:lnTo>
                  <a:lnTo>
                    <a:pt x="66651" y="66651"/>
                  </a:lnTo>
                  <a:lnTo>
                    <a:pt x="80843" y="57085"/>
                  </a:lnTo>
                  <a:lnTo>
                    <a:pt x="98226" y="53578"/>
                  </a:lnTo>
                  <a:lnTo>
                    <a:pt x="103137" y="53578"/>
                  </a:lnTo>
                  <a:lnTo>
                    <a:pt x="107156" y="49559"/>
                  </a:lnTo>
                  <a:lnTo>
                    <a:pt x="107156" y="39737"/>
                  </a:lnTo>
                  <a:lnTo>
                    <a:pt x="103137" y="35718"/>
                  </a:lnTo>
                  <a:lnTo>
                    <a:pt x="172360" y="35718"/>
                  </a:lnTo>
                  <a:lnTo>
                    <a:pt x="188717" y="59992"/>
                  </a:lnTo>
                  <a:lnTo>
                    <a:pt x="196441" y="98226"/>
                  </a:lnTo>
                  <a:lnTo>
                    <a:pt x="195765" y="107156"/>
                  </a:lnTo>
                  <a:close/>
                </a:path>
                <a:path w="196850" h="285750">
                  <a:moveTo>
                    <a:pt x="98226" y="285750"/>
                  </a:moveTo>
                  <a:lnTo>
                    <a:pt x="80843" y="282242"/>
                  </a:lnTo>
                  <a:lnTo>
                    <a:pt x="66651" y="272676"/>
                  </a:lnTo>
                  <a:lnTo>
                    <a:pt x="57085" y="258484"/>
                  </a:lnTo>
                  <a:lnTo>
                    <a:pt x="53578" y="241101"/>
                  </a:lnTo>
                  <a:lnTo>
                    <a:pt x="53578" y="232171"/>
                  </a:lnTo>
                  <a:lnTo>
                    <a:pt x="142875" y="232171"/>
                  </a:lnTo>
                  <a:lnTo>
                    <a:pt x="142875" y="241101"/>
                  </a:lnTo>
                  <a:lnTo>
                    <a:pt x="139367" y="258484"/>
                  </a:lnTo>
                  <a:lnTo>
                    <a:pt x="129801" y="272676"/>
                  </a:lnTo>
                  <a:lnTo>
                    <a:pt x="115609" y="282242"/>
                  </a:lnTo>
                  <a:lnTo>
                    <a:pt x="98226" y="285750"/>
                  </a:lnTo>
                  <a:close/>
                </a:path>
              </a:pathLst>
            </a:custGeom>
            <a:solidFill>
              <a:srgbClr val="3B81F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4" name="object 14" descr=""/>
          <p:cNvSpPr txBox="1"/>
          <p:nvPr/>
        </p:nvSpPr>
        <p:spPr>
          <a:xfrm>
            <a:off x="6388099" y="4520437"/>
            <a:ext cx="1793239" cy="2324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의견이나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제안도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70">
                <a:solidFill>
                  <a:srgbClr val="333333"/>
                </a:solidFill>
                <a:latin typeface="Dotum"/>
                <a:cs typeface="Dotum"/>
              </a:rPr>
              <a:t>환영합니다</a:t>
            </a:r>
            <a:endParaRPr sz="1350">
              <a:latin typeface="Dotum"/>
              <a:cs typeface="Dotum"/>
            </a:endParaRPr>
          </a:p>
        </p:txBody>
      </p:sp>
      <p:sp>
        <p:nvSpPr>
          <p:cNvPr id="16" name="object 16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50"/>
              </a:lnSpc>
            </a:pPr>
            <a:r>
              <a:rPr dirty="0" spc="-65">
                <a:latin typeface="Noto Sans JP"/>
                <a:cs typeface="Noto Sans JP"/>
              </a:rPr>
              <a:t>NLP</a:t>
            </a:r>
            <a:r>
              <a:rPr dirty="0" spc="40">
                <a:latin typeface="Noto Sans JP"/>
                <a:cs typeface="Noto Sans JP"/>
              </a:rPr>
              <a:t> </a:t>
            </a:r>
            <a:r>
              <a:rPr dirty="0" spc="-190"/>
              <a:t>기반</a:t>
            </a:r>
            <a:r>
              <a:rPr dirty="0" spc="-90"/>
              <a:t> </a:t>
            </a:r>
            <a:r>
              <a:rPr dirty="0" spc="-190"/>
              <a:t>반려로봇</a:t>
            </a:r>
            <a:r>
              <a:rPr dirty="0" spc="-90"/>
              <a:t> </a:t>
            </a:r>
            <a:r>
              <a:rPr dirty="0" spc="-170"/>
              <a:t>시스템</a:t>
            </a:r>
          </a:p>
        </p:txBody>
      </p:sp>
      <p:sp>
        <p:nvSpPr>
          <p:cNvPr id="15" name="object 15" descr=""/>
          <p:cNvSpPr txBox="1"/>
          <p:nvPr/>
        </p:nvSpPr>
        <p:spPr>
          <a:xfrm>
            <a:off x="4313882" y="5260492"/>
            <a:ext cx="3564254" cy="4826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038225" marR="5080" indent="-1026160">
              <a:lnSpc>
                <a:spcPct val="111100"/>
              </a:lnSpc>
              <a:spcBef>
                <a:spcPts val="95"/>
              </a:spcBef>
            </a:pPr>
            <a:r>
              <a:rPr dirty="0" sz="1300" spc="-50" b="0">
                <a:solidFill>
                  <a:srgbClr val="0066CC"/>
                </a:solidFill>
                <a:latin typeface="Noto Sans JP Medium"/>
                <a:cs typeface="Noto Sans JP Medium"/>
              </a:rPr>
              <a:t>NLP</a:t>
            </a:r>
            <a:r>
              <a:rPr dirty="0" sz="1300" spc="40" b="0">
                <a:solidFill>
                  <a:srgbClr val="0066CC"/>
                </a:solidFill>
                <a:latin typeface="Noto Sans JP Medium"/>
                <a:cs typeface="Noto Sans JP Medi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기반</a:t>
            </a:r>
            <a:r>
              <a:rPr dirty="0" sz="1350" spc="-114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반려로봇</a:t>
            </a:r>
            <a:r>
              <a:rPr dirty="0" sz="1350" spc="-114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시스템</a:t>
            </a:r>
            <a:r>
              <a:rPr dirty="0" sz="1350" spc="-260">
                <a:solidFill>
                  <a:srgbClr val="6A7280"/>
                </a:solidFill>
                <a:latin typeface="Dotum"/>
                <a:cs typeface="Dotum"/>
              </a:rPr>
              <a:t>에</a:t>
            </a:r>
            <a:r>
              <a:rPr dirty="0" sz="1350" spc="-114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6A7280"/>
                </a:solidFill>
                <a:latin typeface="Dotum"/>
                <a:cs typeface="Dotum"/>
              </a:rPr>
              <a:t>대한</a:t>
            </a:r>
            <a:r>
              <a:rPr dirty="0" sz="1350" spc="-114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6A7280"/>
                </a:solidFill>
                <a:latin typeface="Dotum"/>
                <a:cs typeface="Dotum"/>
              </a:rPr>
              <a:t>추가</a:t>
            </a:r>
            <a:r>
              <a:rPr dirty="0" sz="1350" spc="-114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6A7280"/>
                </a:solidFill>
                <a:latin typeface="Dotum"/>
                <a:cs typeface="Dotum"/>
              </a:rPr>
              <a:t>질문이</a:t>
            </a:r>
            <a:r>
              <a:rPr dirty="0" sz="1350" spc="-114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350" spc="-280">
                <a:solidFill>
                  <a:srgbClr val="6A7280"/>
                </a:solidFill>
                <a:latin typeface="Dotum"/>
                <a:cs typeface="Dotum"/>
              </a:rPr>
              <a:t>있으시면</a:t>
            </a:r>
            <a:r>
              <a:rPr dirty="0" sz="1350" spc="50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6A7280"/>
                </a:solidFill>
                <a:latin typeface="Dotum"/>
                <a:cs typeface="Dotum"/>
              </a:rPr>
              <a:t>언제든지</a:t>
            </a:r>
            <a:r>
              <a:rPr dirty="0" sz="1350" spc="-10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6A7280"/>
                </a:solidFill>
                <a:latin typeface="Dotum"/>
                <a:cs typeface="Dotum"/>
              </a:rPr>
              <a:t>문의해</a:t>
            </a:r>
            <a:r>
              <a:rPr dirty="0" sz="1350" spc="-10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6A7280"/>
                </a:solidFill>
                <a:latin typeface="Dotum"/>
                <a:cs typeface="Dotum"/>
              </a:rPr>
              <a:t>주세요</a:t>
            </a:r>
            <a:endParaRPr sz="1350">
              <a:latin typeface="Dotum"/>
              <a:cs typeface="Dot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37882" y="941294"/>
            <a:ext cx="672465" cy="33655"/>
          </a:xfrm>
          <a:custGeom>
            <a:avLst/>
            <a:gdLst/>
            <a:ahLst/>
            <a:cxnLst/>
            <a:rect l="l" t="t" r="r" b="b"/>
            <a:pathLst>
              <a:path w="672465" h="33655">
                <a:moveTo>
                  <a:pt x="672352" y="33617"/>
                </a:moveTo>
                <a:lnTo>
                  <a:pt x="0" y="33617"/>
                </a:lnTo>
                <a:lnTo>
                  <a:pt x="0" y="0"/>
                </a:lnTo>
                <a:lnTo>
                  <a:pt x="672352" y="0"/>
                </a:lnTo>
                <a:lnTo>
                  <a:pt x="672352" y="33617"/>
                </a:lnTo>
                <a:close/>
              </a:path>
            </a:pathLst>
          </a:custGeom>
          <a:solidFill>
            <a:srgbClr val="2562E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2700" spc="-515"/>
              <a:t>고령사회</a:t>
            </a:r>
            <a:r>
              <a:rPr dirty="0" sz="2700" spc="-285"/>
              <a:t> </a:t>
            </a:r>
            <a:r>
              <a:rPr dirty="0" sz="2700" spc="-515"/>
              <a:t>현황</a:t>
            </a:r>
            <a:r>
              <a:rPr dirty="0" sz="2700" spc="-280"/>
              <a:t> </a:t>
            </a:r>
            <a:r>
              <a:rPr dirty="0" sz="2700" spc="-515"/>
              <a:t>및</a:t>
            </a:r>
            <a:r>
              <a:rPr dirty="0" sz="2700" spc="-280"/>
              <a:t> </a:t>
            </a:r>
            <a:r>
              <a:rPr dirty="0" sz="2700" spc="-540"/>
              <a:t>문제점</a:t>
            </a:r>
            <a:endParaRPr sz="2700"/>
          </a:p>
        </p:txBody>
      </p:sp>
      <p:sp>
        <p:nvSpPr>
          <p:cNvPr id="4" name="object 4" descr=""/>
          <p:cNvSpPr/>
          <p:nvPr/>
        </p:nvSpPr>
        <p:spPr>
          <a:xfrm>
            <a:off x="537882" y="1243852"/>
            <a:ext cx="4438015" cy="756920"/>
          </a:xfrm>
          <a:custGeom>
            <a:avLst/>
            <a:gdLst/>
            <a:ahLst/>
            <a:cxnLst/>
            <a:rect l="l" t="t" r="r" b="b"/>
            <a:pathLst>
              <a:path w="4438015" h="756919">
                <a:moveTo>
                  <a:pt x="4343298" y="756396"/>
                </a:moveTo>
                <a:lnTo>
                  <a:pt x="94230" y="756396"/>
                </a:lnTo>
                <a:lnTo>
                  <a:pt x="87672" y="755750"/>
                </a:lnTo>
                <a:lnTo>
                  <a:pt x="50328" y="743078"/>
                </a:lnTo>
                <a:lnTo>
                  <a:pt x="20675" y="717080"/>
                </a:lnTo>
                <a:lnTo>
                  <a:pt x="3229" y="681714"/>
                </a:lnTo>
                <a:lnTo>
                  <a:pt x="0" y="662166"/>
                </a:lnTo>
                <a:lnTo>
                  <a:pt x="0" y="655544"/>
                </a:lnTo>
                <a:lnTo>
                  <a:pt x="0" y="94230"/>
                </a:lnTo>
                <a:lnTo>
                  <a:pt x="10211" y="56139"/>
                </a:lnTo>
                <a:lnTo>
                  <a:pt x="34221" y="24856"/>
                </a:lnTo>
                <a:lnTo>
                  <a:pt x="68376" y="5142"/>
                </a:lnTo>
                <a:lnTo>
                  <a:pt x="94230" y="0"/>
                </a:lnTo>
                <a:lnTo>
                  <a:pt x="4343298" y="0"/>
                </a:lnTo>
                <a:lnTo>
                  <a:pt x="4381388" y="10211"/>
                </a:lnTo>
                <a:lnTo>
                  <a:pt x="4412672" y="34221"/>
                </a:lnTo>
                <a:lnTo>
                  <a:pt x="4432385" y="68375"/>
                </a:lnTo>
                <a:lnTo>
                  <a:pt x="4437528" y="94230"/>
                </a:lnTo>
                <a:lnTo>
                  <a:pt x="4437528" y="662166"/>
                </a:lnTo>
                <a:lnTo>
                  <a:pt x="4427317" y="700256"/>
                </a:lnTo>
                <a:lnTo>
                  <a:pt x="4403306" y="731540"/>
                </a:lnTo>
                <a:lnTo>
                  <a:pt x="4369152" y="751253"/>
                </a:lnTo>
                <a:lnTo>
                  <a:pt x="4349856" y="755750"/>
                </a:lnTo>
                <a:lnTo>
                  <a:pt x="4343298" y="756396"/>
                </a:lnTo>
                <a:close/>
              </a:path>
            </a:pathLst>
          </a:custGeom>
          <a:solidFill>
            <a:srgbClr val="F5F5F6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7882" y="2731433"/>
            <a:ext cx="134470" cy="134470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7882" y="3000374"/>
            <a:ext cx="134470" cy="134470"/>
          </a:xfrm>
          <a:prstGeom prst="rect">
            <a:avLst/>
          </a:prstGeom>
        </p:spPr>
      </p:pic>
      <p:pic>
        <p:nvPicPr>
          <p:cNvPr id="7" name="object 7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37882" y="3269315"/>
            <a:ext cx="134470" cy="134470"/>
          </a:xfrm>
          <a:prstGeom prst="rect">
            <a:avLst/>
          </a:prstGeom>
        </p:spPr>
      </p:pic>
      <p:pic>
        <p:nvPicPr>
          <p:cNvPr id="8" name="object 8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7882" y="3538257"/>
            <a:ext cx="134470" cy="134470"/>
          </a:xfrm>
          <a:prstGeom prst="rect">
            <a:avLst/>
          </a:prstGeom>
        </p:spPr>
      </p:pic>
      <p:sp>
        <p:nvSpPr>
          <p:cNvPr id="9" name="object 9" descr=""/>
          <p:cNvSpPr txBox="1"/>
          <p:nvPr/>
        </p:nvSpPr>
        <p:spPr>
          <a:xfrm>
            <a:off x="525182" y="1293233"/>
            <a:ext cx="3448685" cy="2423160"/>
          </a:xfrm>
          <a:prstGeom prst="rect">
            <a:avLst/>
          </a:prstGeom>
        </p:spPr>
        <p:txBody>
          <a:bodyPr wrap="square" lIns="0" tIns="68580" rIns="0" bIns="0" rtlCol="0" vert="horz">
            <a:spAutoFit/>
          </a:bodyPr>
          <a:lstStyle/>
          <a:p>
            <a:pPr marL="146685">
              <a:lnSpc>
                <a:spcPct val="100000"/>
              </a:lnSpc>
              <a:spcBef>
                <a:spcPts val="540"/>
              </a:spcBef>
            </a:pPr>
            <a:r>
              <a:rPr dirty="0" sz="2050" spc="-10" b="1">
                <a:solidFill>
                  <a:srgbClr val="0066CC"/>
                </a:solidFill>
                <a:latin typeface="Noto Sans JP"/>
                <a:cs typeface="Noto Sans JP"/>
              </a:rPr>
              <a:t>20.3%</a:t>
            </a:r>
            <a:endParaRPr sz="2050">
              <a:latin typeface="Noto Sans JP"/>
              <a:cs typeface="Noto Sans JP"/>
            </a:endParaRPr>
          </a:p>
          <a:p>
            <a:pPr marL="146685">
              <a:lnSpc>
                <a:spcPct val="100000"/>
              </a:lnSpc>
              <a:spcBef>
                <a:spcPts val="240"/>
              </a:spcBef>
            </a:pPr>
            <a:r>
              <a:rPr dirty="0" sz="1150" spc="-110" b="0">
                <a:solidFill>
                  <a:srgbClr val="333333"/>
                </a:solidFill>
                <a:latin typeface="Lato Medium"/>
                <a:cs typeface="Lato Medium"/>
              </a:rPr>
              <a:t>2025</a:t>
            </a:r>
            <a:r>
              <a:rPr dirty="0" sz="1200" spc="-110">
                <a:solidFill>
                  <a:srgbClr val="333333"/>
                </a:solidFill>
                <a:latin typeface="Dotum"/>
                <a:cs typeface="Dotum"/>
              </a:rPr>
              <a:t>년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한국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30" b="0">
                <a:solidFill>
                  <a:srgbClr val="333333"/>
                </a:solidFill>
                <a:latin typeface="Lato Medium"/>
                <a:cs typeface="Lato Medium"/>
              </a:rPr>
              <a:t>65</a:t>
            </a:r>
            <a:r>
              <a:rPr dirty="0" sz="1200" spc="-130">
                <a:solidFill>
                  <a:srgbClr val="333333"/>
                </a:solidFill>
                <a:latin typeface="Dotum"/>
                <a:cs typeface="Dotum"/>
              </a:rPr>
              <a:t>세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이상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인구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5">
                <a:solidFill>
                  <a:srgbClr val="333333"/>
                </a:solidFill>
                <a:latin typeface="Dotum"/>
                <a:cs typeface="Dotum"/>
              </a:rPr>
              <a:t>비율</a:t>
            </a:r>
            <a:endParaRPr sz="120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325"/>
              </a:spcBef>
            </a:pPr>
            <a:endParaRPr sz="1050">
              <a:latin typeface="Dotum"/>
              <a:cs typeface="Dotum"/>
            </a:endParaRPr>
          </a:p>
          <a:p>
            <a:pPr marL="12700">
              <a:lnSpc>
                <a:spcPct val="100000"/>
              </a:lnSpc>
            </a:pPr>
            <a:r>
              <a:rPr dirty="0" sz="1050" spc="-145">
                <a:solidFill>
                  <a:srgbClr val="4A5462"/>
                </a:solidFill>
                <a:latin typeface="Dotum"/>
                <a:cs typeface="Dotum"/>
              </a:rPr>
              <a:t>한국</a:t>
            </a:r>
            <a:r>
              <a:rPr dirty="0" sz="1000" spc="-145">
                <a:solidFill>
                  <a:srgbClr val="4A5462"/>
                </a:solidFill>
                <a:latin typeface="Microsoft Sans Serif"/>
                <a:cs typeface="Microsoft Sans Serif"/>
              </a:rPr>
              <a:t>,</a:t>
            </a:r>
            <a:r>
              <a:rPr dirty="0" sz="1000" spc="20">
                <a:solidFill>
                  <a:srgbClr val="4A5462"/>
                </a:solidFill>
                <a:latin typeface="Microsoft Sans Serif"/>
                <a:cs typeface="Microsoft Sans Serif"/>
              </a:rPr>
              <a:t> </a:t>
            </a:r>
            <a:r>
              <a:rPr dirty="0" sz="1000" spc="-85">
                <a:solidFill>
                  <a:srgbClr val="4A5462"/>
                </a:solidFill>
                <a:latin typeface="Microsoft Sans Serif"/>
                <a:cs typeface="Microsoft Sans Serif"/>
              </a:rPr>
              <a:t>2025</a:t>
            </a:r>
            <a:r>
              <a:rPr dirty="0" sz="1050" spc="-85">
                <a:solidFill>
                  <a:srgbClr val="4A5462"/>
                </a:solidFill>
                <a:latin typeface="Dotum"/>
                <a:cs typeface="Dotum"/>
              </a:rPr>
              <a:t>년</a:t>
            </a:r>
            <a:r>
              <a:rPr dirty="0" sz="1050" spc="-6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4A5462"/>
                </a:solidFill>
                <a:latin typeface="Dotum"/>
                <a:cs typeface="Dotum"/>
              </a:rPr>
              <a:t>초고령사회</a:t>
            </a:r>
            <a:r>
              <a:rPr dirty="0" sz="1050" spc="-6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050" spc="-25">
                <a:solidFill>
                  <a:srgbClr val="4A5462"/>
                </a:solidFill>
                <a:latin typeface="Dotum"/>
                <a:cs typeface="Dotum"/>
              </a:rPr>
              <a:t>진입</a:t>
            </a:r>
            <a:endParaRPr sz="105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900">
              <a:latin typeface="Dotum"/>
              <a:cs typeface="Dotum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주요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문제점</a:t>
            </a:r>
            <a:endParaRPr sz="1350">
              <a:latin typeface="Dotum"/>
              <a:cs typeface="Dotum"/>
            </a:endParaRPr>
          </a:p>
          <a:p>
            <a:pPr marL="213995" marR="5080">
              <a:lnSpc>
                <a:spcPct val="147100"/>
              </a:lnSpc>
              <a:spcBef>
                <a:spcPts val="35"/>
              </a:spcBef>
            </a:pP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돌봄</a:t>
            </a:r>
            <a:r>
              <a:rPr dirty="0" sz="1200" spc="-9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인력</a:t>
            </a:r>
            <a:r>
              <a:rPr dirty="0" sz="1200" spc="-9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부족</a:t>
            </a:r>
            <a:r>
              <a:rPr dirty="0" sz="1200" spc="-8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150">
                <a:solidFill>
                  <a:srgbClr val="333333"/>
                </a:solidFill>
                <a:latin typeface="Microsoft Sans Serif"/>
                <a:cs typeface="Microsoft Sans Serif"/>
              </a:rPr>
              <a:t>-</a:t>
            </a:r>
            <a:r>
              <a:rPr dirty="0" sz="1150" spc="5">
                <a:solidFill>
                  <a:srgbClr val="333333"/>
                </a:solidFill>
                <a:latin typeface="Microsoft Sans Serif"/>
                <a:cs typeface="Microsoft Sans Serif"/>
              </a:rPr>
              <a:t> </a:t>
            </a:r>
            <a:r>
              <a:rPr dirty="0" sz="1150" spc="-100">
                <a:solidFill>
                  <a:srgbClr val="333333"/>
                </a:solidFill>
                <a:latin typeface="Microsoft Sans Serif"/>
                <a:cs typeface="Microsoft Sans Serif"/>
              </a:rPr>
              <a:t>2025</a:t>
            </a:r>
            <a:r>
              <a:rPr dirty="0" sz="1200" spc="-100">
                <a:solidFill>
                  <a:srgbClr val="333333"/>
                </a:solidFill>
                <a:latin typeface="Dotum"/>
                <a:cs typeface="Dotum"/>
              </a:rPr>
              <a:t>년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요양보호사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약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25">
                <a:solidFill>
                  <a:srgbClr val="333333"/>
                </a:solidFill>
                <a:latin typeface="Microsoft Sans Serif"/>
                <a:cs typeface="Microsoft Sans Serif"/>
              </a:rPr>
              <a:t>7.5</a:t>
            </a:r>
            <a:r>
              <a:rPr dirty="0" sz="1200" spc="-125">
                <a:solidFill>
                  <a:srgbClr val="333333"/>
                </a:solidFill>
                <a:latin typeface="Dotum"/>
                <a:cs typeface="Dotum"/>
              </a:rPr>
              <a:t>만명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부족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04">
                <a:solidFill>
                  <a:srgbClr val="333333"/>
                </a:solidFill>
                <a:latin typeface="Dotum"/>
                <a:cs typeface="Dotum"/>
              </a:rPr>
              <a:t>예상</a:t>
            </a:r>
            <a:r>
              <a:rPr dirty="0" sz="1200" spc="5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독거노인</a:t>
            </a:r>
            <a:r>
              <a:rPr dirty="0" sz="1200" spc="-9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증가</a:t>
            </a:r>
            <a:r>
              <a:rPr dirty="0" sz="1200" spc="-9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150">
                <a:solidFill>
                  <a:srgbClr val="333333"/>
                </a:solidFill>
                <a:latin typeface="Microsoft Sans Serif"/>
                <a:cs typeface="Microsoft Sans Serif"/>
              </a:rPr>
              <a:t>-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노인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50">
                <a:solidFill>
                  <a:srgbClr val="333333"/>
                </a:solidFill>
                <a:latin typeface="Microsoft Sans Serif"/>
                <a:cs typeface="Microsoft Sans Serif"/>
              </a:rPr>
              <a:t>3</a:t>
            </a:r>
            <a:r>
              <a:rPr dirty="0" sz="1200" spc="-150">
                <a:solidFill>
                  <a:srgbClr val="333333"/>
                </a:solidFill>
                <a:latin typeface="Dotum"/>
                <a:cs typeface="Dotum"/>
              </a:rPr>
              <a:t>명</a:t>
            </a:r>
            <a:r>
              <a:rPr dirty="0" sz="1200" spc="-9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중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80">
                <a:solidFill>
                  <a:srgbClr val="333333"/>
                </a:solidFill>
                <a:latin typeface="Microsoft Sans Serif"/>
                <a:cs typeface="Microsoft Sans Serif"/>
              </a:rPr>
              <a:t>1</a:t>
            </a:r>
            <a:r>
              <a:rPr dirty="0" sz="1200" spc="-180">
                <a:solidFill>
                  <a:srgbClr val="333333"/>
                </a:solidFill>
                <a:latin typeface="Dotum"/>
                <a:cs typeface="Dotum"/>
              </a:rPr>
              <a:t>명은</a:t>
            </a:r>
            <a:r>
              <a:rPr dirty="0" sz="1200" spc="-9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홀로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5">
                <a:solidFill>
                  <a:srgbClr val="333333"/>
                </a:solidFill>
                <a:latin typeface="Dotum"/>
                <a:cs typeface="Dotum"/>
              </a:rPr>
              <a:t>거주</a:t>
            </a:r>
            <a:endParaRPr sz="1200">
              <a:latin typeface="Dotum"/>
              <a:cs typeface="Dotum"/>
            </a:endParaRPr>
          </a:p>
          <a:p>
            <a:pPr marL="213995" marR="490220">
              <a:lnSpc>
                <a:spcPct val="147100"/>
              </a:lnSpc>
            </a:pP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정서적</a:t>
            </a:r>
            <a:r>
              <a:rPr dirty="0" sz="1200" spc="-9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고립</a:t>
            </a:r>
            <a:r>
              <a:rPr dirty="0" sz="1200" spc="-9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150">
                <a:solidFill>
                  <a:srgbClr val="333333"/>
                </a:solidFill>
                <a:latin typeface="Microsoft Sans Serif"/>
                <a:cs typeface="Microsoft Sans Serif"/>
              </a:rPr>
              <a:t>-</a:t>
            </a:r>
            <a:r>
              <a:rPr dirty="0" sz="1150" spc="5">
                <a:solidFill>
                  <a:srgbClr val="333333"/>
                </a:solidFill>
                <a:latin typeface="Microsoft Sans Serif"/>
                <a:cs typeface="Microsoft Sans Serif"/>
              </a:rPr>
              <a:t> </a:t>
            </a:r>
            <a:r>
              <a:rPr dirty="0" sz="1200" spc="-185">
                <a:solidFill>
                  <a:srgbClr val="333333"/>
                </a:solidFill>
                <a:latin typeface="Dotum"/>
                <a:cs typeface="Dotum"/>
              </a:rPr>
              <a:t>우울증</a:t>
            </a:r>
            <a:r>
              <a:rPr dirty="0" sz="1150" spc="-185">
                <a:solidFill>
                  <a:srgbClr val="333333"/>
                </a:solidFill>
                <a:latin typeface="Microsoft Sans Serif"/>
                <a:cs typeface="Microsoft Sans Serif"/>
              </a:rPr>
              <a:t>,</a:t>
            </a:r>
            <a:r>
              <a:rPr dirty="0" sz="1150" spc="5">
                <a:solidFill>
                  <a:srgbClr val="333333"/>
                </a:solidFill>
                <a:latin typeface="Microsoft Sans Serif"/>
                <a:cs typeface="Microsoft Sans Serif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고독감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등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정서적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문제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25">
                <a:solidFill>
                  <a:srgbClr val="333333"/>
                </a:solidFill>
                <a:latin typeface="Dotum"/>
                <a:cs typeface="Dotum"/>
              </a:rPr>
              <a:t>심화</a:t>
            </a:r>
            <a:r>
              <a:rPr dirty="0" sz="1200" spc="5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안전</a:t>
            </a:r>
            <a:r>
              <a:rPr dirty="0" sz="1200" spc="-9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문제</a:t>
            </a:r>
            <a:r>
              <a:rPr dirty="0" sz="1200" spc="-9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150">
                <a:solidFill>
                  <a:srgbClr val="333333"/>
                </a:solidFill>
                <a:latin typeface="Microsoft Sans Serif"/>
                <a:cs typeface="Microsoft Sans Serif"/>
              </a:rPr>
              <a:t>-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응급상황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대응</a:t>
            </a:r>
            <a:r>
              <a:rPr dirty="0" sz="1200" spc="-9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일상생활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지원</a:t>
            </a:r>
            <a:r>
              <a:rPr dirty="0" sz="1200" spc="-9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80">
                <a:solidFill>
                  <a:srgbClr val="333333"/>
                </a:solidFill>
                <a:latin typeface="Dotum"/>
                <a:cs typeface="Dotum"/>
              </a:rPr>
              <a:t>부족</a:t>
            </a:r>
            <a:endParaRPr sz="1200">
              <a:latin typeface="Dotum"/>
              <a:cs typeface="Dotum"/>
            </a:endParaRPr>
          </a:p>
        </p:txBody>
      </p:sp>
      <p:grpSp>
        <p:nvGrpSpPr>
          <p:cNvPr id="10" name="object 10" descr=""/>
          <p:cNvGrpSpPr/>
          <p:nvPr/>
        </p:nvGrpSpPr>
        <p:grpSpPr>
          <a:xfrm>
            <a:off x="5378822" y="1243852"/>
            <a:ext cx="4841240" cy="5076825"/>
            <a:chOff x="5378822" y="1243852"/>
            <a:chExt cx="4841240" cy="5076825"/>
          </a:xfrm>
        </p:grpSpPr>
        <p:sp>
          <p:nvSpPr>
            <p:cNvPr id="11" name="object 11" descr=""/>
            <p:cNvSpPr/>
            <p:nvPr/>
          </p:nvSpPr>
          <p:spPr>
            <a:xfrm>
              <a:off x="5378822" y="1243852"/>
              <a:ext cx="4841240" cy="5076825"/>
            </a:xfrm>
            <a:custGeom>
              <a:avLst/>
              <a:gdLst/>
              <a:ahLst/>
              <a:cxnLst/>
              <a:rect l="l" t="t" r="r" b="b"/>
              <a:pathLst>
                <a:path w="4841240" h="5076825">
                  <a:moveTo>
                    <a:pt x="4746710" y="5076264"/>
                  </a:moveTo>
                  <a:lnTo>
                    <a:pt x="94231" y="5076264"/>
                  </a:lnTo>
                  <a:lnTo>
                    <a:pt x="87672" y="5075618"/>
                  </a:lnTo>
                  <a:lnTo>
                    <a:pt x="50327" y="5062945"/>
                  </a:lnTo>
                  <a:lnTo>
                    <a:pt x="20676" y="5036947"/>
                  </a:lnTo>
                  <a:lnTo>
                    <a:pt x="3229" y="5001581"/>
                  </a:lnTo>
                  <a:lnTo>
                    <a:pt x="0" y="4982033"/>
                  </a:lnTo>
                  <a:lnTo>
                    <a:pt x="0" y="4975411"/>
                  </a:lnTo>
                  <a:lnTo>
                    <a:pt x="0" y="94230"/>
                  </a:lnTo>
                  <a:lnTo>
                    <a:pt x="10211" y="56139"/>
                  </a:lnTo>
                  <a:lnTo>
                    <a:pt x="34221" y="24856"/>
                  </a:lnTo>
                  <a:lnTo>
                    <a:pt x="68376" y="5142"/>
                  </a:lnTo>
                  <a:lnTo>
                    <a:pt x="94231" y="0"/>
                  </a:lnTo>
                  <a:lnTo>
                    <a:pt x="4746710" y="0"/>
                  </a:lnTo>
                  <a:lnTo>
                    <a:pt x="4784799" y="10211"/>
                  </a:lnTo>
                  <a:lnTo>
                    <a:pt x="4816083" y="34221"/>
                  </a:lnTo>
                  <a:lnTo>
                    <a:pt x="4835797" y="68375"/>
                  </a:lnTo>
                  <a:lnTo>
                    <a:pt x="4840940" y="94230"/>
                  </a:lnTo>
                  <a:lnTo>
                    <a:pt x="4840940" y="4982033"/>
                  </a:lnTo>
                  <a:lnTo>
                    <a:pt x="4830728" y="5020123"/>
                  </a:lnTo>
                  <a:lnTo>
                    <a:pt x="4806718" y="5051407"/>
                  </a:lnTo>
                  <a:lnTo>
                    <a:pt x="4772564" y="5071121"/>
                  </a:lnTo>
                  <a:lnTo>
                    <a:pt x="4753268" y="5075618"/>
                  </a:lnTo>
                  <a:lnTo>
                    <a:pt x="4746710" y="5076264"/>
                  </a:lnTo>
                  <a:close/>
                </a:path>
              </a:pathLst>
            </a:custGeom>
            <a:solidFill>
              <a:srgbClr val="F9FAFA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2" name="object 12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513293" y="1378323"/>
              <a:ext cx="4571999" cy="4571999"/>
            </a:xfrm>
            <a:prstGeom prst="rect">
              <a:avLst/>
            </a:prstGeom>
          </p:spPr>
        </p:pic>
      </p:grpSp>
      <p:sp>
        <p:nvSpPr>
          <p:cNvPr id="13" name="object 13" descr=""/>
          <p:cNvSpPr txBox="1"/>
          <p:nvPr/>
        </p:nvSpPr>
        <p:spPr>
          <a:xfrm>
            <a:off x="6946415" y="6006371"/>
            <a:ext cx="1705610" cy="1854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050" spc="-204">
                <a:solidFill>
                  <a:srgbClr val="6A7280"/>
                </a:solidFill>
                <a:latin typeface="Dotum"/>
                <a:cs typeface="Dotum"/>
              </a:rPr>
              <a:t>한국</a:t>
            </a:r>
            <a:r>
              <a:rPr dirty="0" sz="1050" spc="-8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6A7280"/>
                </a:solidFill>
                <a:latin typeface="Dotum"/>
                <a:cs typeface="Dotum"/>
              </a:rPr>
              <a:t>고령화</a:t>
            </a:r>
            <a:r>
              <a:rPr dirty="0" sz="10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6A7280"/>
                </a:solidFill>
                <a:latin typeface="Dotum"/>
                <a:cs typeface="Dotum"/>
              </a:rPr>
              <a:t>추세</a:t>
            </a:r>
            <a:r>
              <a:rPr dirty="0" sz="1050" spc="-8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6A7280"/>
                </a:solidFill>
                <a:latin typeface="Dotum"/>
                <a:cs typeface="Dotum"/>
              </a:rPr>
              <a:t>및</a:t>
            </a:r>
            <a:r>
              <a:rPr dirty="0" sz="10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6A7280"/>
                </a:solidFill>
                <a:latin typeface="Dotum"/>
                <a:cs typeface="Dotum"/>
              </a:rPr>
              <a:t>인구구조</a:t>
            </a:r>
            <a:r>
              <a:rPr dirty="0" sz="10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050" spc="-160">
                <a:solidFill>
                  <a:srgbClr val="6A7280"/>
                </a:solidFill>
                <a:latin typeface="Dotum"/>
                <a:cs typeface="Dotum"/>
              </a:rPr>
              <a:t>변화</a:t>
            </a:r>
            <a:endParaRPr sz="1050">
              <a:latin typeface="Dotum"/>
              <a:cs typeface="Dotum"/>
            </a:endParaRPr>
          </a:p>
        </p:txBody>
      </p:sp>
      <p:sp>
        <p:nvSpPr>
          <p:cNvPr id="14" name="object 14" descr=""/>
          <p:cNvSpPr txBox="1"/>
          <p:nvPr/>
        </p:nvSpPr>
        <p:spPr>
          <a:xfrm>
            <a:off x="8910552" y="6439198"/>
            <a:ext cx="1322070" cy="14351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125"/>
              </a:lnSpc>
            </a:pPr>
            <a:r>
              <a:rPr dirty="0" sz="1000" spc="-40">
                <a:solidFill>
                  <a:srgbClr val="9CA2AF"/>
                </a:solidFill>
                <a:latin typeface="Noto Sans JP"/>
                <a:cs typeface="Noto Sans JP"/>
              </a:rPr>
              <a:t>NLP</a:t>
            </a:r>
            <a:r>
              <a:rPr dirty="0" sz="1000" spc="25">
                <a:solidFill>
                  <a:srgbClr val="9CA2AF"/>
                </a:solidFill>
                <a:latin typeface="Noto Sans JP"/>
                <a:cs typeface="Noto Sans JP"/>
              </a:rPr>
              <a:t> </a:t>
            </a:r>
            <a:r>
              <a:rPr dirty="0" sz="1050" spc="-204">
                <a:solidFill>
                  <a:srgbClr val="9CA2AF"/>
                </a:solidFill>
                <a:latin typeface="Dotum"/>
                <a:cs typeface="Dotum"/>
              </a:rPr>
              <a:t>기반</a:t>
            </a:r>
            <a:r>
              <a:rPr dirty="0" sz="1050" spc="-95">
                <a:solidFill>
                  <a:srgbClr val="9CA2AF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9CA2AF"/>
                </a:solidFill>
                <a:latin typeface="Dotum"/>
                <a:cs typeface="Dotum"/>
              </a:rPr>
              <a:t>반려로봇</a:t>
            </a:r>
            <a:r>
              <a:rPr dirty="0" sz="1050" spc="-95">
                <a:solidFill>
                  <a:srgbClr val="9CA2AF"/>
                </a:solidFill>
                <a:latin typeface="Dotum"/>
                <a:cs typeface="Dotum"/>
              </a:rPr>
              <a:t> </a:t>
            </a:r>
            <a:r>
              <a:rPr dirty="0" sz="1050" spc="-175">
                <a:solidFill>
                  <a:srgbClr val="9CA2AF"/>
                </a:solidFill>
                <a:latin typeface="Dotum"/>
                <a:cs typeface="Dotum"/>
              </a:rPr>
              <a:t>시스템</a:t>
            </a:r>
            <a:endParaRPr sz="1050">
              <a:latin typeface="Dotum"/>
              <a:cs typeface="Dot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37882" y="941294"/>
            <a:ext cx="672465" cy="33655"/>
          </a:xfrm>
          <a:custGeom>
            <a:avLst/>
            <a:gdLst/>
            <a:ahLst/>
            <a:cxnLst/>
            <a:rect l="l" t="t" r="r" b="b"/>
            <a:pathLst>
              <a:path w="672465" h="33655">
                <a:moveTo>
                  <a:pt x="672352" y="33617"/>
                </a:moveTo>
                <a:lnTo>
                  <a:pt x="0" y="33617"/>
                </a:lnTo>
                <a:lnTo>
                  <a:pt x="0" y="0"/>
                </a:lnTo>
                <a:lnTo>
                  <a:pt x="672352" y="0"/>
                </a:lnTo>
                <a:lnTo>
                  <a:pt x="672352" y="33617"/>
                </a:lnTo>
                <a:close/>
              </a:path>
            </a:pathLst>
          </a:custGeom>
          <a:solidFill>
            <a:srgbClr val="2562E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2700" spc="-515"/>
              <a:t>반려로봇의</a:t>
            </a:r>
            <a:r>
              <a:rPr dirty="0" sz="2700" spc="-275"/>
              <a:t> </a:t>
            </a:r>
            <a:r>
              <a:rPr dirty="0" sz="2700" spc="-540"/>
              <a:t>필요성</a:t>
            </a:r>
            <a:endParaRPr sz="2700"/>
          </a:p>
        </p:txBody>
      </p:sp>
      <p:grpSp>
        <p:nvGrpSpPr>
          <p:cNvPr id="4" name="object 4" descr=""/>
          <p:cNvGrpSpPr/>
          <p:nvPr/>
        </p:nvGrpSpPr>
        <p:grpSpPr>
          <a:xfrm>
            <a:off x="537882" y="1613647"/>
            <a:ext cx="4438015" cy="664210"/>
            <a:chOff x="537882" y="1613647"/>
            <a:chExt cx="4438015" cy="664210"/>
          </a:xfrm>
        </p:grpSpPr>
        <p:sp>
          <p:nvSpPr>
            <p:cNvPr id="5" name="object 5" descr=""/>
            <p:cNvSpPr/>
            <p:nvPr/>
          </p:nvSpPr>
          <p:spPr>
            <a:xfrm>
              <a:off x="554691" y="1613647"/>
              <a:ext cx="4420870" cy="664210"/>
            </a:xfrm>
            <a:custGeom>
              <a:avLst/>
              <a:gdLst/>
              <a:ahLst/>
              <a:cxnLst/>
              <a:rect l="l" t="t" r="r" b="b"/>
              <a:pathLst>
                <a:path w="4420870" h="664210">
                  <a:moveTo>
                    <a:pt x="4326489" y="663948"/>
                  </a:moveTo>
                  <a:lnTo>
                    <a:pt x="78525" y="663948"/>
                  </a:lnTo>
                  <a:lnTo>
                    <a:pt x="73060" y="663302"/>
                  </a:lnTo>
                  <a:lnTo>
                    <a:pt x="32763" y="643272"/>
                  </a:lnTo>
                  <a:lnTo>
                    <a:pt x="8509" y="607807"/>
                  </a:lnTo>
                  <a:lnTo>
                    <a:pt x="0" y="569717"/>
                  </a:lnTo>
                  <a:lnTo>
                    <a:pt x="0" y="563095"/>
                  </a:lnTo>
                  <a:lnTo>
                    <a:pt x="0" y="94230"/>
                  </a:lnTo>
                  <a:lnTo>
                    <a:pt x="8509" y="56139"/>
                  </a:lnTo>
                  <a:lnTo>
                    <a:pt x="32763" y="20675"/>
                  </a:lnTo>
                  <a:lnTo>
                    <a:pt x="73060" y="645"/>
                  </a:lnTo>
                  <a:lnTo>
                    <a:pt x="78525" y="0"/>
                  </a:lnTo>
                  <a:lnTo>
                    <a:pt x="4326489" y="0"/>
                  </a:lnTo>
                  <a:lnTo>
                    <a:pt x="4364580" y="10211"/>
                  </a:lnTo>
                  <a:lnTo>
                    <a:pt x="4395863" y="34221"/>
                  </a:lnTo>
                  <a:lnTo>
                    <a:pt x="4415576" y="68376"/>
                  </a:lnTo>
                  <a:lnTo>
                    <a:pt x="4420719" y="94230"/>
                  </a:lnTo>
                  <a:lnTo>
                    <a:pt x="4420719" y="569717"/>
                  </a:lnTo>
                  <a:lnTo>
                    <a:pt x="4410508" y="607807"/>
                  </a:lnTo>
                  <a:lnTo>
                    <a:pt x="4386497" y="639091"/>
                  </a:lnTo>
                  <a:lnTo>
                    <a:pt x="4352343" y="658805"/>
                  </a:lnTo>
                  <a:lnTo>
                    <a:pt x="4333048" y="663302"/>
                  </a:lnTo>
                  <a:lnTo>
                    <a:pt x="4326489" y="663948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537882" y="1613647"/>
              <a:ext cx="100965" cy="664210"/>
            </a:xfrm>
            <a:custGeom>
              <a:avLst/>
              <a:gdLst/>
              <a:ahLst/>
              <a:cxnLst/>
              <a:rect l="l" t="t" r="r" b="b"/>
              <a:pathLst>
                <a:path w="100965" h="664210">
                  <a:moveTo>
                    <a:pt x="100852" y="663948"/>
                  </a:moveTo>
                  <a:lnTo>
                    <a:pt x="62258" y="656271"/>
                  </a:lnTo>
                  <a:lnTo>
                    <a:pt x="29539" y="634409"/>
                  </a:lnTo>
                  <a:lnTo>
                    <a:pt x="7676" y="601689"/>
                  </a:lnTo>
                  <a:lnTo>
                    <a:pt x="0" y="563095"/>
                  </a:lnTo>
                  <a:lnTo>
                    <a:pt x="0" y="100852"/>
                  </a:lnTo>
                  <a:lnTo>
                    <a:pt x="7676" y="62257"/>
                  </a:lnTo>
                  <a:lnTo>
                    <a:pt x="29539" y="29539"/>
                  </a:lnTo>
                  <a:lnTo>
                    <a:pt x="62258" y="7676"/>
                  </a:lnTo>
                  <a:lnTo>
                    <a:pt x="100852" y="0"/>
                  </a:lnTo>
                  <a:lnTo>
                    <a:pt x="94229" y="479"/>
                  </a:lnTo>
                  <a:lnTo>
                    <a:pt x="87733" y="1919"/>
                  </a:lnTo>
                  <a:lnTo>
                    <a:pt x="53310" y="29539"/>
                  </a:lnTo>
                  <a:lnTo>
                    <a:pt x="36496" y="71620"/>
                  </a:lnTo>
                  <a:lnTo>
                    <a:pt x="33617" y="100852"/>
                  </a:lnTo>
                  <a:lnTo>
                    <a:pt x="33617" y="563095"/>
                  </a:lnTo>
                  <a:lnTo>
                    <a:pt x="38735" y="601689"/>
                  </a:lnTo>
                  <a:lnTo>
                    <a:pt x="58219" y="641095"/>
                  </a:lnTo>
                  <a:lnTo>
                    <a:pt x="94229" y="663468"/>
                  </a:lnTo>
                  <a:lnTo>
                    <a:pt x="100852" y="663948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 descr=""/>
          <p:cNvGrpSpPr/>
          <p:nvPr/>
        </p:nvGrpSpPr>
        <p:grpSpPr>
          <a:xfrm>
            <a:off x="537882" y="2378448"/>
            <a:ext cx="4438015" cy="664210"/>
            <a:chOff x="537882" y="2378448"/>
            <a:chExt cx="4438015" cy="664210"/>
          </a:xfrm>
        </p:grpSpPr>
        <p:sp>
          <p:nvSpPr>
            <p:cNvPr id="8" name="object 8" descr=""/>
            <p:cNvSpPr/>
            <p:nvPr/>
          </p:nvSpPr>
          <p:spPr>
            <a:xfrm>
              <a:off x="554691" y="2378448"/>
              <a:ext cx="4420870" cy="664210"/>
            </a:xfrm>
            <a:custGeom>
              <a:avLst/>
              <a:gdLst/>
              <a:ahLst/>
              <a:cxnLst/>
              <a:rect l="l" t="t" r="r" b="b"/>
              <a:pathLst>
                <a:path w="4420870" h="664210">
                  <a:moveTo>
                    <a:pt x="4326489" y="663948"/>
                  </a:moveTo>
                  <a:lnTo>
                    <a:pt x="78525" y="663948"/>
                  </a:lnTo>
                  <a:lnTo>
                    <a:pt x="73060" y="663301"/>
                  </a:lnTo>
                  <a:lnTo>
                    <a:pt x="32763" y="643272"/>
                  </a:lnTo>
                  <a:lnTo>
                    <a:pt x="8509" y="607807"/>
                  </a:lnTo>
                  <a:lnTo>
                    <a:pt x="0" y="569717"/>
                  </a:lnTo>
                  <a:lnTo>
                    <a:pt x="0" y="563095"/>
                  </a:lnTo>
                  <a:lnTo>
                    <a:pt x="0" y="94230"/>
                  </a:lnTo>
                  <a:lnTo>
                    <a:pt x="8509" y="56139"/>
                  </a:lnTo>
                  <a:lnTo>
                    <a:pt x="32763" y="20675"/>
                  </a:lnTo>
                  <a:lnTo>
                    <a:pt x="73060" y="646"/>
                  </a:lnTo>
                  <a:lnTo>
                    <a:pt x="78525" y="0"/>
                  </a:lnTo>
                  <a:lnTo>
                    <a:pt x="4326489" y="0"/>
                  </a:lnTo>
                  <a:lnTo>
                    <a:pt x="4364580" y="10210"/>
                  </a:lnTo>
                  <a:lnTo>
                    <a:pt x="4395863" y="34221"/>
                  </a:lnTo>
                  <a:lnTo>
                    <a:pt x="4415576" y="68375"/>
                  </a:lnTo>
                  <a:lnTo>
                    <a:pt x="4420719" y="94230"/>
                  </a:lnTo>
                  <a:lnTo>
                    <a:pt x="4420719" y="569717"/>
                  </a:lnTo>
                  <a:lnTo>
                    <a:pt x="4410508" y="607807"/>
                  </a:lnTo>
                  <a:lnTo>
                    <a:pt x="4386497" y="639091"/>
                  </a:lnTo>
                  <a:lnTo>
                    <a:pt x="4352343" y="658805"/>
                  </a:lnTo>
                  <a:lnTo>
                    <a:pt x="4333048" y="663302"/>
                  </a:lnTo>
                  <a:lnTo>
                    <a:pt x="4326489" y="663948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537882" y="2378448"/>
              <a:ext cx="100965" cy="664210"/>
            </a:xfrm>
            <a:custGeom>
              <a:avLst/>
              <a:gdLst/>
              <a:ahLst/>
              <a:cxnLst/>
              <a:rect l="l" t="t" r="r" b="b"/>
              <a:pathLst>
                <a:path w="100965" h="664210">
                  <a:moveTo>
                    <a:pt x="100852" y="663948"/>
                  </a:moveTo>
                  <a:lnTo>
                    <a:pt x="62258" y="656271"/>
                  </a:lnTo>
                  <a:lnTo>
                    <a:pt x="29539" y="634409"/>
                  </a:lnTo>
                  <a:lnTo>
                    <a:pt x="7676" y="601689"/>
                  </a:lnTo>
                  <a:lnTo>
                    <a:pt x="0" y="563095"/>
                  </a:lnTo>
                  <a:lnTo>
                    <a:pt x="0" y="100852"/>
                  </a:lnTo>
                  <a:lnTo>
                    <a:pt x="7676" y="62257"/>
                  </a:lnTo>
                  <a:lnTo>
                    <a:pt x="29539" y="29538"/>
                  </a:lnTo>
                  <a:lnTo>
                    <a:pt x="62258" y="7676"/>
                  </a:lnTo>
                  <a:lnTo>
                    <a:pt x="100852" y="0"/>
                  </a:lnTo>
                  <a:lnTo>
                    <a:pt x="94229" y="479"/>
                  </a:lnTo>
                  <a:lnTo>
                    <a:pt x="87733" y="1919"/>
                  </a:lnTo>
                  <a:lnTo>
                    <a:pt x="53310" y="29538"/>
                  </a:lnTo>
                  <a:lnTo>
                    <a:pt x="36496" y="71620"/>
                  </a:lnTo>
                  <a:lnTo>
                    <a:pt x="33617" y="100852"/>
                  </a:lnTo>
                  <a:lnTo>
                    <a:pt x="33617" y="563095"/>
                  </a:lnTo>
                  <a:lnTo>
                    <a:pt x="38735" y="601689"/>
                  </a:lnTo>
                  <a:lnTo>
                    <a:pt x="58219" y="641094"/>
                  </a:lnTo>
                  <a:lnTo>
                    <a:pt x="94229" y="663468"/>
                  </a:lnTo>
                  <a:lnTo>
                    <a:pt x="100852" y="663948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0" name="object 10" descr=""/>
          <p:cNvGrpSpPr/>
          <p:nvPr/>
        </p:nvGrpSpPr>
        <p:grpSpPr>
          <a:xfrm>
            <a:off x="537882" y="3143249"/>
            <a:ext cx="4438015" cy="664210"/>
            <a:chOff x="537882" y="3143249"/>
            <a:chExt cx="4438015" cy="664210"/>
          </a:xfrm>
        </p:grpSpPr>
        <p:sp>
          <p:nvSpPr>
            <p:cNvPr id="11" name="object 11" descr=""/>
            <p:cNvSpPr/>
            <p:nvPr/>
          </p:nvSpPr>
          <p:spPr>
            <a:xfrm>
              <a:off x="554691" y="3143249"/>
              <a:ext cx="4420870" cy="664210"/>
            </a:xfrm>
            <a:custGeom>
              <a:avLst/>
              <a:gdLst/>
              <a:ahLst/>
              <a:cxnLst/>
              <a:rect l="l" t="t" r="r" b="b"/>
              <a:pathLst>
                <a:path w="4420870" h="664210">
                  <a:moveTo>
                    <a:pt x="4326489" y="663948"/>
                  </a:moveTo>
                  <a:lnTo>
                    <a:pt x="78525" y="663948"/>
                  </a:lnTo>
                  <a:lnTo>
                    <a:pt x="73060" y="663301"/>
                  </a:lnTo>
                  <a:lnTo>
                    <a:pt x="32763" y="643272"/>
                  </a:lnTo>
                  <a:lnTo>
                    <a:pt x="8509" y="607807"/>
                  </a:lnTo>
                  <a:lnTo>
                    <a:pt x="0" y="569717"/>
                  </a:lnTo>
                  <a:lnTo>
                    <a:pt x="0" y="563095"/>
                  </a:lnTo>
                  <a:lnTo>
                    <a:pt x="0" y="94230"/>
                  </a:lnTo>
                  <a:lnTo>
                    <a:pt x="8509" y="56139"/>
                  </a:lnTo>
                  <a:lnTo>
                    <a:pt x="32763" y="20675"/>
                  </a:lnTo>
                  <a:lnTo>
                    <a:pt x="73060" y="646"/>
                  </a:lnTo>
                  <a:lnTo>
                    <a:pt x="78525" y="0"/>
                  </a:lnTo>
                  <a:lnTo>
                    <a:pt x="4326489" y="0"/>
                  </a:lnTo>
                  <a:lnTo>
                    <a:pt x="4364580" y="10210"/>
                  </a:lnTo>
                  <a:lnTo>
                    <a:pt x="4395863" y="34221"/>
                  </a:lnTo>
                  <a:lnTo>
                    <a:pt x="4415576" y="68375"/>
                  </a:lnTo>
                  <a:lnTo>
                    <a:pt x="4420719" y="94230"/>
                  </a:lnTo>
                  <a:lnTo>
                    <a:pt x="4420719" y="569717"/>
                  </a:lnTo>
                  <a:lnTo>
                    <a:pt x="4410508" y="607807"/>
                  </a:lnTo>
                  <a:lnTo>
                    <a:pt x="4386497" y="639091"/>
                  </a:lnTo>
                  <a:lnTo>
                    <a:pt x="4352343" y="658805"/>
                  </a:lnTo>
                  <a:lnTo>
                    <a:pt x="4333048" y="663302"/>
                  </a:lnTo>
                  <a:lnTo>
                    <a:pt x="4326489" y="663948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537882" y="3143250"/>
              <a:ext cx="100965" cy="664210"/>
            </a:xfrm>
            <a:custGeom>
              <a:avLst/>
              <a:gdLst/>
              <a:ahLst/>
              <a:cxnLst/>
              <a:rect l="l" t="t" r="r" b="b"/>
              <a:pathLst>
                <a:path w="100965" h="664210">
                  <a:moveTo>
                    <a:pt x="100852" y="663948"/>
                  </a:moveTo>
                  <a:lnTo>
                    <a:pt x="62258" y="656271"/>
                  </a:lnTo>
                  <a:lnTo>
                    <a:pt x="29539" y="634409"/>
                  </a:lnTo>
                  <a:lnTo>
                    <a:pt x="7676" y="601689"/>
                  </a:lnTo>
                  <a:lnTo>
                    <a:pt x="0" y="563095"/>
                  </a:lnTo>
                  <a:lnTo>
                    <a:pt x="0" y="100852"/>
                  </a:lnTo>
                  <a:lnTo>
                    <a:pt x="7676" y="62257"/>
                  </a:lnTo>
                  <a:lnTo>
                    <a:pt x="29539" y="29538"/>
                  </a:lnTo>
                  <a:lnTo>
                    <a:pt x="62258" y="7676"/>
                  </a:lnTo>
                  <a:lnTo>
                    <a:pt x="100852" y="0"/>
                  </a:lnTo>
                  <a:lnTo>
                    <a:pt x="94229" y="479"/>
                  </a:lnTo>
                  <a:lnTo>
                    <a:pt x="87733" y="1919"/>
                  </a:lnTo>
                  <a:lnTo>
                    <a:pt x="53310" y="29538"/>
                  </a:lnTo>
                  <a:lnTo>
                    <a:pt x="36496" y="71620"/>
                  </a:lnTo>
                  <a:lnTo>
                    <a:pt x="33617" y="100852"/>
                  </a:lnTo>
                  <a:lnTo>
                    <a:pt x="33617" y="563095"/>
                  </a:lnTo>
                  <a:lnTo>
                    <a:pt x="38735" y="601689"/>
                  </a:lnTo>
                  <a:lnTo>
                    <a:pt x="58219" y="641094"/>
                  </a:lnTo>
                  <a:lnTo>
                    <a:pt x="94229" y="663468"/>
                  </a:lnTo>
                  <a:lnTo>
                    <a:pt x="100852" y="663948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13" name="object 1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7882" y="4336676"/>
            <a:ext cx="134470" cy="134470"/>
          </a:xfrm>
          <a:prstGeom prst="rect">
            <a:avLst/>
          </a:prstGeom>
        </p:spPr>
      </p:pic>
      <p:pic>
        <p:nvPicPr>
          <p:cNvPr id="14" name="object 1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37882" y="4622426"/>
            <a:ext cx="134470" cy="134470"/>
          </a:xfrm>
          <a:prstGeom prst="rect">
            <a:avLst/>
          </a:prstGeom>
        </p:spPr>
      </p:pic>
      <p:pic>
        <p:nvPicPr>
          <p:cNvPr id="15" name="object 15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37882" y="4908176"/>
            <a:ext cx="134470" cy="134470"/>
          </a:xfrm>
          <a:prstGeom prst="rect">
            <a:avLst/>
          </a:prstGeom>
        </p:spPr>
      </p:pic>
      <p:sp>
        <p:nvSpPr>
          <p:cNvPr id="16" name="object 16" descr=""/>
          <p:cNvSpPr txBox="1"/>
          <p:nvPr/>
        </p:nvSpPr>
        <p:spPr>
          <a:xfrm>
            <a:off x="525182" y="1226110"/>
            <a:ext cx="3502025" cy="386016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500" spc="-285">
                <a:solidFill>
                  <a:srgbClr val="333333"/>
                </a:solidFill>
                <a:latin typeface="Dotum"/>
                <a:cs typeface="Dotum"/>
              </a:rPr>
              <a:t>고령사회의</a:t>
            </a:r>
            <a:r>
              <a:rPr dirty="0" sz="1500" spc="-13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85">
                <a:solidFill>
                  <a:srgbClr val="333333"/>
                </a:solidFill>
                <a:latin typeface="Dotum"/>
                <a:cs typeface="Dotum"/>
              </a:rPr>
              <a:t>새로운</a:t>
            </a:r>
            <a:r>
              <a:rPr dirty="0" sz="1500" spc="-13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310">
                <a:solidFill>
                  <a:srgbClr val="333333"/>
                </a:solidFill>
                <a:latin typeface="Dotum"/>
                <a:cs typeface="Dotum"/>
              </a:rPr>
              <a:t>동반자</a:t>
            </a:r>
            <a:endParaRPr sz="150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300"/>
              </a:spcBef>
            </a:pPr>
            <a:endParaRPr sz="1300">
              <a:latin typeface="Dotum"/>
              <a:cs typeface="Dotum"/>
            </a:endParaRPr>
          </a:p>
          <a:p>
            <a:pPr marL="180340">
              <a:lnSpc>
                <a:spcPct val="100000"/>
              </a:lnSpc>
            </a:pPr>
            <a:r>
              <a:rPr dirty="0" sz="1350" spc="-260" b="1">
                <a:solidFill>
                  <a:srgbClr val="0066CC"/>
                </a:solidFill>
                <a:latin typeface="Malgun Gothic"/>
                <a:cs typeface="Malgun Gothic"/>
              </a:rPr>
              <a:t>돌봄</a:t>
            </a:r>
            <a:r>
              <a:rPr dirty="0" sz="1350" spc="-140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350" spc="-260" b="1">
                <a:solidFill>
                  <a:srgbClr val="0066CC"/>
                </a:solidFill>
                <a:latin typeface="Malgun Gothic"/>
                <a:cs typeface="Malgun Gothic"/>
              </a:rPr>
              <a:t>공백</a:t>
            </a:r>
            <a:r>
              <a:rPr dirty="0" sz="1350" spc="-140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350" spc="-295" b="1">
                <a:solidFill>
                  <a:srgbClr val="0066CC"/>
                </a:solidFill>
                <a:latin typeface="Malgun Gothic"/>
                <a:cs typeface="Malgun Gothic"/>
              </a:rPr>
              <a:t>해소</a:t>
            </a:r>
            <a:endParaRPr sz="1350">
              <a:latin typeface="Malgun Gothic"/>
              <a:cs typeface="Malgun Gothic"/>
            </a:endParaRPr>
          </a:p>
          <a:p>
            <a:pPr marL="180340">
              <a:lnSpc>
                <a:spcPct val="100000"/>
              </a:lnSpc>
              <a:spcBef>
                <a:spcPts val="450"/>
              </a:spcBef>
            </a:pP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요양보호사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부족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상황에서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50">
                <a:solidFill>
                  <a:srgbClr val="333333"/>
                </a:solidFill>
                <a:latin typeface="Microsoft Sans Serif"/>
                <a:cs typeface="Microsoft Sans Serif"/>
              </a:rPr>
              <a:t>24</a:t>
            </a:r>
            <a:r>
              <a:rPr dirty="0" sz="1200" spc="-150">
                <a:solidFill>
                  <a:srgbClr val="333333"/>
                </a:solidFill>
                <a:latin typeface="Dotum"/>
                <a:cs typeface="Dotum"/>
              </a:rPr>
              <a:t>시간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상시</a:t>
            </a:r>
            <a:r>
              <a:rPr dirty="0" sz="1200" spc="-8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돌봄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제공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5">
                <a:solidFill>
                  <a:srgbClr val="333333"/>
                </a:solidFill>
                <a:latin typeface="Dotum"/>
                <a:cs typeface="Dotum"/>
              </a:rPr>
              <a:t>가능</a:t>
            </a:r>
            <a:endParaRPr sz="120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1145"/>
              </a:spcBef>
            </a:pPr>
            <a:endParaRPr sz="1050">
              <a:latin typeface="Dotum"/>
              <a:cs typeface="Dotum"/>
            </a:endParaRPr>
          </a:p>
          <a:p>
            <a:pPr marL="180340">
              <a:lnSpc>
                <a:spcPct val="100000"/>
              </a:lnSpc>
            </a:pPr>
            <a:r>
              <a:rPr dirty="0" sz="1350" spc="-260" b="1">
                <a:solidFill>
                  <a:srgbClr val="0066CC"/>
                </a:solidFill>
                <a:latin typeface="Malgun Gothic"/>
                <a:cs typeface="Malgun Gothic"/>
              </a:rPr>
              <a:t>정서적</a:t>
            </a:r>
            <a:r>
              <a:rPr dirty="0" sz="1350" spc="-135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350" spc="-285" b="1">
                <a:solidFill>
                  <a:srgbClr val="0066CC"/>
                </a:solidFill>
                <a:latin typeface="Malgun Gothic"/>
                <a:cs typeface="Malgun Gothic"/>
              </a:rPr>
              <a:t>지원</a:t>
            </a:r>
            <a:endParaRPr sz="1350">
              <a:latin typeface="Malgun Gothic"/>
              <a:cs typeface="Malgun Gothic"/>
            </a:endParaRPr>
          </a:p>
          <a:p>
            <a:pPr marL="180340">
              <a:lnSpc>
                <a:spcPct val="100000"/>
              </a:lnSpc>
              <a:spcBef>
                <a:spcPts val="450"/>
              </a:spcBef>
            </a:pP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대화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상대와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교감을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통한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외로움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해소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정서적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안정감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175">
                <a:solidFill>
                  <a:srgbClr val="333333"/>
                </a:solidFill>
                <a:latin typeface="Dotum"/>
                <a:cs typeface="Dotum"/>
              </a:rPr>
              <a:t>제공</a:t>
            </a:r>
            <a:endParaRPr sz="120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1145"/>
              </a:spcBef>
            </a:pPr>
            <a:endParaRPr sz="1050">
              <a:latin typeface="Dotum"/>
              <a:cs typeface="Dotum"/>
            </a:endParaRPr>
          </a:p>
          <a:p>
            <a:pPr marL="180340">
              <a:lnSpc>
                <a:spcPct val="100000"/>
              </a:lnSpc>
              <a:spcBef>
                <a:spcPts val="5"/>
              </a:spcBef>
            </a:pPr>
            <a:r>
              <a:rPr dirty="0" sz="1350" spc="-260" b="1">
                <a:solidFill>
                  <a:srgbClr val="0066CC"/>
                </a:solidFill>
                <a:latin typeface="Malgun Gothic"/>
                <a:cs typeface="Malgun Gothic"/>
              </a:rPr>
              <a:t>일상생활</a:t>
            </a:r>
            <a:r>
              <a:rPr dirty="0" sz="1350" spc="-135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350" spc="-285" b="1">
                <a:solidFill>
                  <a:srgbClr val="0066CC"/>
                </a:solidFill>
                <a:latin typeface="Malgun Gothic"/>
                <a:cs typeface="Malgun Gothic"/>
              </a:rPr>
              <a:t>지원</a:t>
            </a:r>
            <a:endParaRPr sz="1350">
              <a:latin typeface="Malgun Gothic"/>
              <a:cs typeface="Malgun Gothic"/>
            </a:endParaRPr>
          </a:p>
          <a:p>
            <a:pPr marL="180340">
              <a:lnSpc>
                <a:spcPct val="100000"/>
              </a:lnSpc>
              <a:spcBef>
                <a:spcPts val="445"/>
              </a:spcBef>
            </a:pP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복약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165">
                <a:solidFill>
                  <a:srgbClr val="333333"/>
                </a:solidFill>
                <a:latin typeface="Dotum"/>
                <a:cs typeface="Dotum"/>
              </a:rPr>
              <a:t>관리</a:t>
            </a:r>
            <a:r>
              <a:rPr dirty="0" sz="1150" spc="-165">
                <a:solidFill>
                  <a:srgbClr val="333333"/>
                </a:solidFill>
                <a:latin typeface="Microsoft Sans Serif"/>
                <a:cs typeface="Microsoft Sans Serif"/>
              </a:rPr>
              <a:t>,</a:t>
            </a:r>
            <a:r>
              <a:rPr dirty="0" sz="1150" spc="10">
                <a:solidFill>
                  <a:srgbClr val="333333"/>
                </a:solidFill>
                <a:latin typeface="Microsoft Sans Serif"/>
                <a:cs typeface="Microsoft Sans Serif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일정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165">
                <a:solidFill>
                  <a:srgbClr val="333333"/>
                </a:solidFill>
                <a:latin typeface="Dotum"/>
                <a:cs typeface="Dotum"/>
              </a:rPr>
              <a:t>알림</a:t>
            </a:r>
            <a:r>
              <a:rPr dirty="0" sz="1150" spc="-165">
                <a:solidFill>
                  <a:srgbClr val="333333"/>
                </a:solidFill>
                <a:latin typeface="Microsoft Sans Serif"/>
                <a:cs typeface="Microsoft Sans Serif"/>
              </a:rPr>
              <a:t>,</a:t>
            </a:r>
            <a:r>
              <a:rPr dirty="0" sz="1150" spc="10">
                <a:solidFill>
                  <a:srgbClr val="333333"/>
                </a:solidFill>
                <a:latin typeface="Microsoft Sans Serif"/>
                <a:cs typeface="Microsoft Sans Serif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응급상황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대응으로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독립적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생활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5">
                <a:solidFill>
                  <a:srgbClr val="333333"/>
                </a:solidFill>
                <a:latin typeface="Dotum"/>
                <a:cs typeface="Dotum"/>
              </a:rPr>
              <a:t>유지</a:t>
            </a:r>
            <a:endParaRPr sz="120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1215"/>
              </a:spcBef>
            </a:pPr>
            <a:endParaRPr sz="1050">
              <a:latin typeface="Dotum"/>
              <a:cs typeface="Dotum"/>
            </a:endParaRPr>
          </a:p>
          <a:p>
            <a:pPr marL="12700">
              <a:lnSpc>
                <a:spcPct val="100000"/>
              </a:lnSpc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반려로봇의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효과</a:t>
            </a:r>
            <a:endParaRPr sz="1350">
              <a:latin typeface="Dotum"/>
              <a:cs typeface="Dotum"/>
            </a:endParaRPr>
          </a:p>
          <a:p>
            <a:pPr marL="213995">
              <a:lnSpc>
                <a:spcPct val="100000"/>
              </a:lnSpc>
              <a:spcBef>
                <a:spcPts val="715"/>
              </a:spcBef>
            </a:pP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복약</a:t>
            </a:r>
            <a:r>
              <a:rPr dirty="0" sz="1200" spc="-1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이행률</a:t>
            </a:r>
            <a:r>
              <a:rPr dirty="0" sz="1200" spc="-1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약</a:t>
            </a:r>
            <a:r>
              <a:rPr dirty="0" sz="1200" spc="-10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150" spc="-65" b="0">
                <a:solidFill>
                  <a:srgbClr val="0066CC"/>
                </a:solidFill>
                <a:latin typeface="Noto Sans JP Medium"/>
                <a:cs typeface="Noto Sans JP Medium"/>
              </a:rPr>
              <a:t>15%</a:t>
            </a:r>
            <a:r>
              <a:rPr dirty="0" sz="1150" spc="40" b="0">
                <a:solidFill>
                  <a:srgbClr val="0066CC"/>
                </a:solidFill>
                <a:latin typeface="Noto Sans JP Medium"/>
                <a:cs typeface="Noto Sans JP Medium"/>
              </a:rPr>
              <a:t> </a:t>
            </a:r>
            <a:r>
              <a:rPr dirty="0" sz="1200" spc="-25">
                <a:solidFill>
                  <a:srgbClr val="0066CC"/>
                </a:solidFill>
                <a:latin typeface="Dotum"/>
                <a:cs typeface="Dotum"/>
              </a:rPr>
              <a:t>향상</a:t>
            </a:r>
            <a:endParaRPr sz="1200">
              <a:latin typeface="Dotum"/>
              <a:cs typeface="Dotum"/>
            </a:endParaRPr>
          </a:p>
          <a:p>
            <a:pPr marL="213995" marR="1286510">
              <a:lnSpc>
                <a:spcPct val="156200"/>
              </a:lnSpc>
            </a:pP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우울증</a:t>
            </a:r>
            <a:r>
              <a:rPr dirty="0" sz="1200" spc="-9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고위험군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비율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60" b="0">
                <a:solidFill>
                  <a:srgbClr val="0066CC"/>
                </a:solidFill>
                <a:latin typeface="Noto Sans JP Medium"/>
                <a:cs typeface="Noto Sans JP Medium"/>
              </a:rPr>
              <a:t>13.9%p</a:t>
            </a:r>
            <a:r>
              <a:rPr dirty="0" sz="1150" spc="50" b="0">
                <a:solidFill>
                  <a:srgbClr val="0066CC"/>
                </a:solidFill>
                <a:latin typeface="Noto Sans JP Medium"/>
                <a:cs typeface="Noto Sans JP Medium"/>
              </a:rPr>
              <a:t> </a:t>
            </a:r>
            <a:r>
              <a:rPr dirty="0" sz="1200" spc="-204">
                <a:solidFill>
                  <a:srgbClr val="0066CC"/>
                </a:solidFill>
                <a:latin typeface="Dotum"/>
                <a:cs typeface="Dotum"/>
              </a:rPr>
              <a:t>감소</a:t>
            </a:r>
            <a:r>
              <a:rPr dirty="0" sz="1200" spc="50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가족</a:t>
            </a:r>
            <a:r>
              <a:rPr dirty="0" sz="1200" spc="-9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333333"/>
                </a:solidFill>
                <a:latin typeface="Dotum"/>
                <a:cs typeface="Dotum"/>
              </a:rPr>
              <a:t>돌봄제공자의</a:t>
            </a:r>
            <a:r>
              <a:rPr dirty="0" sz="120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200" spc="-235">
                <a:solidFill>
                  <a:srgbClr val="0066CC"/>
                </a:solidFill>
                <a:latin typeface="Dotum"/>
                <a:cs typeface="Dotum"/>
              </a:rPr>
              <a:t>부담</a:t>
            </a:r>
            <a:r>
              <a:rPr dirty="0" sz="1200" spc="-8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200" spc="-25">
                <a:solidFill>
                  <a:srgbClr val="0066CC"/>
                </a:solidFill>
                <a:latin typeface="Dotum"/>
                <a:cs typeface="Dotum"/>
              </a:rPr>
              <a:t>경감</a:t>
            </a:r>
            <a:endParaRPr sz="1200">
              <a:latin typeface="Dotum"/>
              <a:cs typeface="Dotum"/>
            </a:endParaRPr>
          </a:p>
        </p:txBody>
      </p:sp>
      <p:grpSp>
        <p:nvGrpSpPr>
          <p:cNvPr id="17" name="object 17" descr=""/>
          <p:cNvGrpSpPr/>
          <p:nvPr/>
        </p:nvGrpSpPr>
        <p:grpSpPr>
          <a:xfrm>
            <a:off x="5378822" y="1243852"/>
            <a:ext cx="4841240" cy="5076825"/>
            <a:chOff x="5378822" y="1243852"/>
            <a:chExt cx="4841240" cy="5076825"/>
          </a:xfrm>
        </p:grpSpPr>
        <p:sp>
          <p:nvSpPr>
            <p:cNvPr id="18" name="object 18" descr=""/>
            <p:cNvSpPr/>
            <p:nvPr/>
          </p:nvSpPr>
          <p:spPr>
            <a:xfrm>
              <a:off x="5378822" y="1243852"/>
              <a:ext cx="4841240" cy="5076825"/>
            </a:xfrm>
            <a:custGeom>
              <a:avLst/>
              <a:gdLst/>
              <a:ahLst/>
              <a:cxnLst/>
              <a:rect l="l" t="t" r="r" b="b"/>
              <a:pathLst>
                <a:path w="4841240" h="5076825">
                  <a:moveTo>
                    <a:pt x="4746710" y="5076264"/>
                  </a:moveTo>
                  <a:lnTo>
                    <a:pt x="94231" y="5076264"/>
                  </a:lnTo>
                  <a:lnTo>
                    <a:pt x="87672" y="5075618"/>
                  </a:lnTo>
                  <a:lnTo>
                    <a:pt x="50327" y="5062945"/>
                  </a:lnTo>
                  <a:lnTo>
                    <a:pt x="20676" y="5036947"/>
                  </a:lnTo>
                  <a:lnTo>
                    <a:pt x="3229" y="5001581"/>
                  </a:lnTo>
                  <a:lnTo>
                    <a:pt x="0" y="4982033"/>
                  </a:lnTo>
                  <a:lnTo>
                    <a:pt x="0" y="4975411"/>
                  </a:lnTo>
                  <a:lnTo>
                    <a:pt x="0" y="94230"/>
                  </a:lnTo>
                  <a:lnTo>
                    <a:pt x="10211" y="56139"/>
                  </a:lnTo>
                  <a:lnTo>
                    <a:pt x="34221" y="24856"/>
                  </a:lnTo>
                  <a:lnTo>
                    <a:pt x="68376" y="5142"/>
                  </a:lnTo>
                  <a:lnTo>
                    <a:pt x="94231" y="0"/>
                  </a:lnTo>
                  <a:lnTo>
                    <a:pt x="4746710" y="0"/>
                  </a:lnTo>
                  <a:lnTo>
                    <a:pt x="4784799" y="10211"/>
                  </a:lnTo>
                  <a:lnTo>
                    <a:pt x="4816083" y="34221"/>
                  </a:lnTo>
                  <a:lnTo>
                    <a:pt x="4835797" y="68375"/>
                  </a:lnTo>
                  <a:lnTo>
                    <a:pt x="4840940" y="94230"/>
                  </a:lnTo>
                  <a:lnTo>
                    <a:pt x="4840940" y="4982033"/>
                  </a:lnTo>
                  <a:lnTo>
                    <a:pt x="4830728" y="5020123"/>
                  </a:lnTo>
                  <a:lnTo>
                    <a:pt x="4806718" y="5051407"/>
                  </a:lnTo>
                  <a:lnTo>
                    <a:pt x="4772564" y="5071121"/>
                  </a:lnTo>
                  <a:lnTo>
                    <a:pt x="4753268" y="5075618"/>
                  </a:lnTo>
                  <a:lnTo>
                    <a:pt x="4746710" y="5076264"/>
                  </a:lnTo>
                  <a:close/>
                </a:path>
              </a:pathLst>
            </a:custGeom>
            <a:solidFill>
              <a:srgbClr val="F9FAFA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9" name="object 19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513293" y="1378323"/>
              <a:ext cx="4571999" cy="4571999"/>
            </a:xfrm>
            <a:prstGeom prst="rect">
              <a:avLst/>
            </a:prstGeom>
          </p:spPr>
        </p:pic>
      </p:grpSp>
      <p:sp>
        <p:nvSpPr>
          <p:cNvPr id="20" name="object 20" descr=""/>
          <p:cNvSpPr txBox="1"/>
          <p:nvPr/>
        </p:nvSpPr>
        <p:spPr>
          <a:xfrm>
            <a:off x="6979376" y="6006371"/>
            <a:ext cx="1640205" cy="1854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050" spc="-204">
                <a:solidFill>
                  <a:srgbClr val="6A7280"/>
                </a:solidFill>
                <a:latin typeface="Dotum"/>
                <a:cs typeface="Dotum"/>
              </a:rPr>
              <a:t>반려로봇과</a:t>
            </a:r>
            <a:r>
              <a:rPr dirty="0" sz="1050" spc="-7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6A7280"/>
                </a:solidFill>
                <a:latin typeface="Dotum"/>
                <a:cs typeface="Dotum"/>
              </a:rPr>
              <a:t>교감하는</a:t>
            </a:r>
            <a:r>
              <a:rPr dirty="0" sz="1050" spc="-7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6A7280"/>
                </a:solidFill>
                <a:latin typeface="Dotum"/>
                <a:cs typeface="Dotum"/>
              </a:rPr>
              <a:t>노인의</a:t>
            </a:r>
            <a:r>
              <a:rPr dirty="0" sz="1050" spc="-7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050" spc="-160">
                <a:solidFill>
                  <a:srgbClr val="6A7280"/>
                </a:solidFill>
                <a:latin typeface="Dotum"/>
                <a:cs typeface="Dotum"/>
              </a:rPr>
              <a:t>모습</a:t>
            </a:r>
            <a:endParaRPr sz="1050">
              <a:latin typeface="Dotum"/>
              <a:cs typeface="Dotum"/>
            </a:endParaRPr>
          </a:p>
        </p:txBody>
      </p:sp>
      <p:sp>
        <p:nvSpPr>
          <p:cNvPr id="21" name="object 21" descr=""/>
          <p:cNvSpPr txBox="1"/>
          <p:nvPr/>
        </p:nvSpPr>
        <p:spPr>
          <a:xfrm>
            <a:off x="8910552" y="6439198"/>
            <a:ext cx="1322070" cy="14351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125"/>
              </a:lnSpc>
            </a:pPr>
            <a:r>
              <a:rPr dirty="0" sz="1000" spc="-40">
                <a:solidFill>
                  <a:srgbClr val="9CA2AF"/>
                </a:solidFill>
                <a:latin typeface="Noto Sans JP"/>
                <a:cs typeface="Noto Sans JP"/>
              </a:rPr>
              <a:t>NLP</a:t>
            </a:r>
            <a:r>
              <a:rPr dirty="0" sz="1000" spc="25">
                <a:solidFill>
                  <a:srgbClr val="9CA2AF"/>
                </a:solidFill>
                <a:latin typeface="Noto Sans JP"/>
                <a:cs typeface="Noto Sans JP"/>
              </a:rPr>
              <a:t> </a:t>
            </a:r>
            <a:r>
              <a:rPr dirty="0" sz="1050" spc="-204">
                <a:solidFill>
                  <a:srgbClr val="9CA2AF"/>
                </a:solidFill>
                <a:latin typeface="Dotum"/>
                <a:cs typeface="Dotum"/>
              </a:rPr>
              <a:t>기반</a:t>
            </a:r>
            <a:r>
              <a:rPr dirty="0" sz="1050" spc="-95">
                <a:solidFill>
                  <a:srgbClr val="9CA2AF"/>
                </a:solidFill>
                <a:latin typeface="Dotum"/>
                <a:cs typeface="Dotum"/>
              </a:rPr>
              <a:t> </a:t>
            </a:r>
            <a:r>
              <a:rPr dirty="0" sz="1050" spc="-204">
                <a:solidFill>
                  <a:srgbClr val="9CA2AF"/>
                </a:solidFill>
                <a:latin typeface="Dotum"/>
                <a:cs typeface="Dotum"/>
              </a:rPr>
              <a:t>반려로봇</a:t>
            </a:r>
            <a:r>
              <a:rPr dirty="0" sz="1050" spc="-95">
                <a:solidFill>
                  <a:srgbClr val="9CA2AF"/>
                </a:solidFill>
                <a:latin typeface="Dotum"/>
                <a:cs typeface="Dotum"/>
              </a:rPr>
              <a:t> </a:t>
            </a:r>
            <a:r>
              <a:rPr dirty="0" sz="1050" spc="-175">
                <a:solidFill>
                  <a:srgbClr val="9CA2AF"/>
                </a:solidFill>
                <a:latin typeface="Dotum"/>
                <a:cs typeface="Dotum"/>
              </a:rPr>
              <a:t>시스템</a:t>
            </a:r>
            <a:endParaRPr sz="1050">
              <a:latin typeface="Dotum"/>
              <a:cs typeface="Dot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79173" rIns="0" bIns="0" rtlCol="0" vert="horz">
            <a:spAutoFit/>
          </a:bodyPr>
          <a:lstStyle/>
          <a:p>
            <a:pPr marL="83820">
              <a:lnSpc>
                <a:spcPct val="100000"/>
              </a:lnSpc>
              <a:spcBef>
                <a:spcPts val="100"/>
              </a:spcBef>
            </a:pPr>
            <a:r>
              <a:rPr dirty="0" spc="-580"/>
              <a:t>기존</a:t>
            </a:r>
            <a:r>
              <a:rPr dirty="0" spc="-330"/>
              <a:t> </a:t>
            </a:r>
            <a:r>
              <a:rPr dirty="0" spc="-580"/>
              <a:t>솔루션의</a:t>
            </a:r>
            <a:r>
              <a:rPr dirty="0" spc="-315"/>
              <a:t> </a:t>
            </a:r>
            <a:r>
              <a:rPr dirty="0" spc="-605"/>
              <a:t>한계</a:t>
            </a:r>
          </a:p>
        </p:txBody>
      </p:sp>
      <p:grpSp>
        <p:nvGrpSpPr>
          <p:cNvPr id="3" name="object 3" descr=""/>
          <p:cNvGrpSpPr/>
          <p:nvPr/>
        </p:nvGrpSpPr>
        <p:grpSpPr>
          <a:xfrm>
            <a:off x="609599" y="1409699"/>
            <a:ext cx="5029200" cy="1295400"/>
            <a:chOff x="609599" y="1409699"/>
            <a:chExt cx="5029200" cy="1295400"/>
          </a:xfrm>
        </p:grpSpPr>
        <p:sp>
          <p:nvSpPr>
            <p:cNvPr id="4" name="object 4" descr=""/>
            <p:cNvSpPr/>
            <p:nvPr/>
          </p:nvSpPr>
          <p:spPr>
            <a:xfrm>
              <a:off x="628649" y="1409699"/>
              <a:ext cx="5010150" cy="1295400"/>
            </a:xfrm>
            <a:custGeom>
              <a:avLst/>
              <a:gdLst/>
              <a:ahLst/>
              <a:cxnLst/>
              <a:rect l="l" t="t" r="r" b="b"/>
              <a:pathLst>
                <a:path w="5010150" h="1295400">
                  <a:moveTo>
                    <a:pt x="4903354" y="1295399"/>
                  </a:moveTo>
                  <a:lnTo>
                    <a:pt x="88995" y="1295399"/>
                  </a:lnTo>
                  <a:lnTo>
                    <a:pt x="82801" y="1294667"/>
                  </a:lnTo>
                  <a:lnTo>
                    <a:pt x="37131" y="1271967"/>
                  </a:lnTo>
                  <a:lnTo>
                    <a:pt x="12577" y="1238361"/>
                  </a:lnTo>
                  <a:lnTo>
                    <a:pt x="610" y="1196037"/>
                  </a:lnTo>
                  <a:lnTo>
                    <a:pt x="0" y="1188604"/>
                  </a:lnTo>
                  <a:lnTo>
                    <a:pt x="0" y="1181099"/>
                  </a:lnTo>
                  <a:lnTo>
                    <a:pt x="0" y="106794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7" y="5828"/>
                  </a:lnTo>
                  <a:lnTo>
                    <a:pt x="88995" y="0"/>
                  </a:lnTo>
                  <a:lnTo>
                    <a:pt x="4903354" y="0"/>
                  </a:lnTo>
                  <a:lnTo>
                    <a:pt x="4946523" y="11572"/>
                  </a:lnTo>
                  <a:lnTo>
                    <a:pt x="4981978" y="38784"/>
                  </a:lnTo>
                  <a:lnTo>
                    <a:pt x="5004319" y="77492"/>
                  </a:lnTo>
                  <a:lnTo>
                    <a:pt x="5010149" y="106794"/>
                  </a:lnTo>
                  <a:lnTo>
                    <a:pt x="5010149" y="1188604"/>
                  </a:lnTo>
                  <a:lnTo>
                    <a:pt x="4998575" y="1231774"/>
                  </a:lnTo>
                  <a:lnTo>
                    <a:pt x="4971364" y="1267228"/>
                  </a:lnTo>
                  <a:lnTo>
                    <a:pt x="4932656" y="1289571"/>
                  </a:lnTo>
                  <a:lnTo>
                    <a:pt x="4910787" y="1294667"/>
                  </a:lnTo>
                  <a:lnTo>
                    <a:pt x="4903354" y="1295399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609599" y="1409699"/>
              <a:ext cx="114300" cy="1295400"/>
            </a:xfrm>
            <a:custGeom>
              <a:avLst/>
              <a:gdLst/>
              <a:ahLst/>
              <a:cxnLst/>
              <a:rect l="l" t="t" r="r" b="b"/>
              <a:pathLst>
                <a:path w="114300" h="1295400">
                  <a:moveTo>
                    <a:pt x="114300" y="1295399"/>
                  </a:moveTo>
                  <a:lnTo>
                    <a:pt x="70559" y="1286699"/>
                  </a:lnTo>
                  <a:lnTo>
                    <a:pt x="33477" y="1261922"/>
                  </a:lnTo>
                  <a:lnTo>
                    <a:pt x="8700" y="1224840"/>
                  </a:lnTo>
                  <a:lnTo>
                    <a:pt x="0" y="1181099"/>
                  </a:lnTo>
                  <a:lnTo>
                    <a:pt x="0" y="114300"/>
                  </a:lnTo>
                  <a:lnTo>
                    <a:pt x="8700" y="70559"/>
                  </a:lnTo>
                  <a:lnTo>
                    <a:pt x="33477" y="33477"/>
                  </a:lnTo>
                  <a:lnTo>
                    <a:pt x="70559" y="8700"/>
                  </a:lnTo>
                  <a:lnTo>
                    <a:pt x="114300" y="0"/>
                  </a:lnTo>
                  <a:lnTo>
                    <a:pt x="106793" y="543"/>
                  </a:lnTo>
                  <a:lnTo>
                    <a:pt x="99431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2" y="103040"/>
                  </a:lnTo>
                  <a:lnTo>
                    <a:pt x="38100" y="114300"/>
                  </a:lnTo>
                  <a:lnTo>
                    <a:pt x="38100" y="1181099"/>
                  </a:lnTo>
                  <a:lnTo>
                    <a:pt x="43900" y="1224840"/>
                  </a:lnTo>
                  <a:lnTo>
                    <a:pt x="60418" y="1261922"/>
                  </a:lnTo>
                  <a:lnTo>
                    <a:pt x="92213" y="1290505"/>
                  </a:lnTo>
                  <a:lnTo>
                    <a:pt x="106793" y="1294856"/>
                  </a:lnTo>
                  <a:lnTo>
                    <a:pt x="114300" y="1295399"/>
                  </a:lnTo>
                  <a:close/>
                </a:path>
              </a:pathLst>
            </a:custGeom>
            <a:solidFill>
              <a:srgbClr val="E74B3C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00099" y="1609724"/>
              <a:ext cx="190499" cy="152399"/>
            </a:xfrm>
            <a:prstGeom prst="rect">
              <a:avLst/>
            </a:prstGeom>
          </p:spPr>
        </p:pic>
        <p:pic>
          <p:nvPicPr>
            <p:cNvPr id="7" name="object 7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00099" y="1895474"/>
              <a:ext cx="152399" cy="152399"/>
            </a:xfrm>
            <a:prstGeom prst="rect">
              <a:avLst/>
            </a:prstGeom>
          </p:spPr>
        </p:pic>
        <p:pic>
          <p:nvPicPr>
            <p:cNvPr id="8" name="object 8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00099" y="2238374"/>
              <a:ext cx="152399" cy="152399"/>
            </a:xfrm>
            <a:prstGeom prst="rect">
              <a:avLst/>
            </a:prstGeom>
          </p:spPr>
        </p:pic>
      </p:grpSp>
      <p:grpSp>
        <p:nvGrpSpPr>
          <p:cNvPr id="9" name="object 9" descr=""/>
          <p:cNvGrpSpPr/>
          <p:nvPr/>
        </p:nvGrpSpPr>
        <p:grpSpPr>
          <a:xfrm>
            <a:off x="609599" y="2857499"/>
            <a:ext cx="5029200" cy="1295400"/>
            <a:chOff x="609599" y="2857499"/>
            <a:chExt cx="5029200" cy="1295400"/>
          </a:xfrm>
        </p:grpSpPr>
        <p:sp>
          <p:nvSpPr>
            <p:cNvPr id="10" name="object 10" descr=""/>
            <p:cNvSpPr/>
            <p:nvPr/>
          </p:nvSpPr>
          <p:spPr>
            <a:xfrm>
              <a:off x="628649" y="2857499"/>
              <a:ext cx="5010150" cy="1295400"/>
            </a:xfrm>
            <a:custGeom>
              <a:avLst/>
              <a:gdLst/>
              <a:ahLst/>
              <a:cxnLst/>
              <a:rect l="l" t="t" r="r" b="b"/>
              <a:pathLst>
                <a:path w="5010150" h="1295400">
                  <a:moveTo>
                    <a:pt x="4903354" y="1295399"/>
                  </a:moveTo>
                  <a:lnTo>
                    <a:pt x="88995" y="1295399"/>
                  </a:lnTo>
                  <a:lnTo>
                    <a:pt x="82801" y="1294667"/>
                  </a:lnTo>
                  <a:lnTo>
                    <a:pt x="37131" y="1271966"/>
                  </a:lnTo>
                  <a:lnTo>
                    <a:pt x="12577" y="1238360"/>
                  </a:lnTo>
                  <a:lnTo>
                    <a:pt x="610" y="1196037"/>
                  </a:lnTo>
                  <a:lnTo>
                    <a:pt x="0" y="1188604"/>
                  </a:lnTo>
                  <a:lnTo>
                    <a:pt x="0" y="1181099"/>
                  </a:lnTo>
                  <a:lnTo>
                    <a:pt x="0" y="106794"/>
                  </a:lnTo>
                  <a:lnTo>
                    <a:pt x="9643" y="63624"/>
                  </a:lnTo>
                  <a:lnTo>
                    <a:pt x="32320" y="28170"/>
                  </a:lnTo>
                  <a:lnTo>
                    <a:pt x="64577" y="5828"/>
                  </a:lnTo>
                  <a:lnTo>
                    <a:pt x="88995" y="0"/>
                  </a:lnTo>
                  <a:lnTo>
                    <a:pt x="4903354" y="0"/>
                  </a:lnTo>
                  <a:lnTo>
                    <a:pt x="4946523" y="11572"/>
                  </a:lnTo>
                  <a:lnTo>
                    <a:pt x="4981978" y="38784"/>
                  </a:lnTo>
                  <a:lnTo>
                    <a:pt x="5004319" y="77492"/>
                  </a:lnTo>
                  <a:lnTo>
                    <a:pt x="5010149" y="106794"/>
                  </a:lnTo>
                  <a:lnTo>
                    <a:pt x="5010149" y="1188604"/>
                  </a:lnTo>
                  <a:lnTo>
                    <a:pt x="4998575" y="1231773"/>
                  </a:lnTo>
                  <a:lnTo>
                    <a:pt x="4971364" y="1267228"/>
                  </a:lnTo>
                  <a:lnTo>
                    <a:pt x="4932656" y="1289571"/>
                  </a:lnTo>
                  <a:lnTo>
                    <a:pt x="4910787" y="1294667"/>
                  </a:lnTo>
                  <a:lnTo>
                    <a:pt x="4903354" y="1295399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609599" y="2857499"/>
              <a:ext cx="114300" cy="1295400"/>
            </a:xfrm>
            <a:custGeom>
              <a:avLst/>
              <a:gdLst/>
              <a:ahLst/>
              <a:cxnLst/>
              <a:rect l="l" t="t" r="r" b="b"/>
              <a:pathLst>
                <a:path w="114300" h="1295400">
                  <a:moveTo>
                    <a:pt x="114300" y="1295399"/>
                  </a:moveTo>
                  <a:lnTo>
                    <a:pt x="70559" y="1286699"/>
                  </a:lnTo>
                  <a:lnTo>
                    <a:pt x="33477" y="1261922"/>
                  </a:lnTo>
                  <a:lnTo>
                    <a:pt x="8700" y="1224840"/>
                  </a:lnTo>
                  <a:lnTo>
                    <a:pt x="0" y="1181100"/>
                  </a:lnTo>
                  <a:lnTo>
                    <a:pt x="0" y="114300"/>
                  </a:lnTo>
                  <a:lnTo>
                    <a:pt x="8700" y="70559"/>
                  </a:lnTo>
                  <a:lnTo>
                    <a:pt x="33477" y="33477"/>
                  </a:lnTo>
                  <a:lnTo>
                    <a:pt x="70559" y="8700"/>
                  </a:lnTo>
                  <a:lnTo>
                    <a:pt x="114300" y="0"/>
                  </a:lnTo>
                  <a:lnTo>
                    <a:pt x="106793" y="543"/>
                  </a:lnTo>
                  <a:lnTo>
                    <a:pt x="99431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2" y="103040"/>
                  </a:lnTo>
                  <a:lnTo>
                    <a:pt x="38100" y="114300"/>
                  </a:lnTo>
                  <a:lnTo>
                    <a:pt x="38100" y="1181100"/>
                  </a:lnTo>
                  <a:lnTo>
                    <a:pt x="43900" y="1224840"/>
                  </a:lnTo>
                  <a:lnTo>
                    <a:pt x="60418" y="1261922"/>
                  </a:lnTo>
                  <a:lnTo>
                    <a:pt x="92213" y="1290505"/>
                  </a:lnTo>
                  <a:lnTo>
                    <a:pt x="106793" y="1294856"/>
                  </a:lnTo>
                  <a:lnTo>
                    <a:pt x="114300" y="1295399"/>
                  </a:lnTo>
                  <a:close/>
                </a:path>
              </a:pathLst>
            </a:custGeom>
            <a:solidFill>
              <a:srgbClr val="E74B3C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2" name="object 12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00099" y="3057524"/>
              <a:ext cx="190499" cy="152399"/>
            </a:xfrm>
            <a:prstGeom prst="rect">
              <a:avLst/>
            </a:prstGeom>
          </p:spPr>
        </p:pic>
        <p:pic>
          <p:nvPicPr>
            <p:cNvPr id="13" name="object 13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00099" y="3343274"/>
              <a:ext cx="152399" cy="152399"/>
            </a:xfrm>
            <a:prstGeom prst="rect">
              <a:avLst/>
            </a:prstGeom>
          </p:spPr>
        </p:pic>
        <p:pic>
          <p:nvPicPr>
            <p:cNvPr id="14" name="object 1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00099" y="3686174"/>
              <a:ext cx="152399" cy="152399"/>
            </a:xfrm>
            <a:prstGeom prst="rect">
              <a:avLst/>
            </a:prstGeom>
          </p:spPr>
        </p:pic>
      </p:grpSp>
      <p:grpSp>
        <p:nvGrpSpPr>
          <p:cNvPr id="15" name="object 15" descr=""/>
          <p:cNvGrpSpPr/>
          <p:nvPr/>
        </p:nvGrpSpPr>
        <p:grpSpPr>
          <a:xfrm>
            <a:off x="609599" y="4305299"/>
            <a:ext cx="5029200" cy="1295400"/>
            <a:chOff x="609599" y="4305299"/>
            <a:chExt cx="5029200" cy="1295400"/>
          </a:xfrm>
        </p:grpSpPr>
        <p:sp>
          <p:nvSpPr>
            <p:cNvPr id="16" name="object 16" descr=""/>
            <p:cNvSpPr/>
            <p:nvPr/>
          </p:nvSpPr>
          <p:spPr>
            <a:xfrm>
              <a:off x="628649" y="4305299"/>
              <a:ext cx="5010150" cy="1295400"/>
            </a:xfrm>
            <a:custGeom>
              <a:avLst/>
              <a:gdLst/>
              <a:ahLst/>
              <a:cxnLst/>
              <a:rect l="l" t="t" r="r" b="b"/>
              <a:pathLst>
                <a:path w="5010150" h="1295400">
                  <a:moveTo>
                    <a:pt x="4903354" y="1295399"/>
                  </a:moveTo>
                  <a:lnTo>
                    <a:pt x="88995" y="1295399"/>
                  </a:lnTo>
                  <a:lnTo>
                    <a:pt x="82801" y="1294667"/>
                  </a:lnTo>
                  <a:lnTo>
                    <a:pt x="37131" y="1271966"/>
                  </a:lnTo>
                  <a:lnTo>
                    <a:pt x="12577" y="1238360"/>
                  </a:lnTo>
                  <a:lnTo>
                    <a:pt x="610" y="1196037"/>
                  </a:lnTo>
                  <a:lnTo>
                    <a:pt x="0" y="1188604"/>
                  </a:lnTo>
                  <a:lnTo>
                    <a:pt x="0" y="1181099"/>
                  </a:lnTo>
                  <a:lnTo>
                    <a:pt x="0" y="106794"/>
                  </a:lnTo>
                  <a:lnTo>
                    <a:pt x="9643" y="63624"/>
                  </a:lnTo>
                  <a:lnTo>
                    <a:pt x="32320" y="28170"/>
                  </a:lnTo>
                  <a:lnTo>
                    <a:pt x="64577" y="5828"/>
                  </a:lnTo>
                  <a:lnTo>
                    <a:pt x="88995" y="0"/>
                  </a:lnTo>
                  <a:lnTo>
                    <a:pt x="4903354" y="0"/>
                  </a:lnTo>
                  <a:lnTo>
                    <a:pt x="4946523" y="11572"/>
                  </a:lnTo>
                  <a:lnTo>
                    <a:pt x="4981978" y="38784"/>
                  </a:lnTo>
                  <a:lnTo>
                    <a:pt x="5004319" y="77492"/>
                  </a:lnTo>
                  <a:lnTo>
                    <a:pt x="5010149" y="106794"/>
                  </a:lnTo>
                  <a:lnTo>
                    <a:pt x="5010149" y="1188604"/>
                  </a:lnTo>
                  <a:lnTo>
                    <a:pt x="4998575" y="1231773"/>
                  </a:lnTo>
                  <a:lnTo>
                    <a:pt x="4971364" y="1267228"/>
                  </a:lnTo>
                  <a:lnTo>
                    <a:pt x="4932656" y="1289571"/>
                  </a:lnTo>
                  <a:lnTo>
                    <a:pt x="4910787" y="1294667"/>
                  </a:lnTo>
                  <a:lnTo>
                    <a:pt x="4903354" y="1295399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 descr=""/>
            <p:cNvSpPr/>
            <p:nvPr/>
          </p:nvSpPr>
          <p:spPr>
            <a:xfrm>
              <a:off x="609599" y="4305299"/>
              <a:ext cx="114300" cy="1295400"/>
            </a:xfrm>
            <a:custGeom>
              <a:avLst/>
              <a:gdLst/>
              <a:ahLst/>
              <a:cxnLst/>
              <a:rect l="l" t="t" r="r" b="b"/>
              <a:pathLst>
                <a:path w="114300" h="1295400">
                  <a:moveTo>
                    <a:pt x="114300" y="1295399"/>
                  </a:moveTo>
                  <a:lnTo>
                    <a:pt x="70559" y="1286699"/>
                  </a:lnTo>
                  <a:lnTo>
                    <a:pt x="33477" y="1261922"/>
                  </a:lnTo>
                  <a:lnTo>
                    <a:pt x="8700" y="1224839"/>
                  </a:lnTo>
                  <a:lnTo>
                    <a:pt x="0" y="1181100"/>
                  </a:lnTo>
                  <a:lnTo>
                    <a:pt x="0" y="114300"/>
                  </a:lnTo>
                  <a:lnTo>
                    <a:pt x="8700" y="70558"/>
                  </a:lnTo>
                  <a:lnTo>
                    <a:pt x="33477" y="33477"/>
                  </a:lnTo>
                  <a:lnTo>
                    <a:pt x="70559" y="8700"/>
                  </a:lnTo>
                  <a:lnTo>
                    <a:pt x="114300" y="0"/>
                  </a:lnTo>
                  <a:lnTo>
                    <a:pt x="106793" y="544"/>
                  </a:lnTo>
                  <a:lnTo>
                    <a:pt x="99431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2" y="103040"/>
                  </a:lnTo>
                  <a:lnTo>
                    <a:pt x="38100" y="114300"/>
                  </a:lnTo>
                  <a:lnTo>
                    <a:pt x="38100" y="1181100"/>
                  </a:lnTo>
                  <a:lnTo>
                    <a:pt x="43900" y="1224839"/>
                  </a:lnTo>
                  <a:lnTo>
                    <a:pt x="60418" y="1261922"/>
                  </a:lnTo>
                  <a:lnTo>
                    <a:pt x="92213" y="1290505"/>
                  </a:lnTo>
                  <a:lnTo>
                    <a:pt x="106793" y="1294856"/>
                  </a:lnTo>
                  <a:lnTo>
                    <a:pt x="114300" y="1295399"/>
                  </a:lnTo>
                  <a:close/>
                </a:path>
              </a:pathLst>
            </a:custGeom>
            <a:solidFill>
              <a:srgbClr val="E74B3C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8" name="object 18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00099" y="4505324"/>
              <a:ext cx="152399" cy="152697"/>
            </a:xfrm>
            <a:prstGeom prst="rect">
              <a:avLst/>
            </a:prstGeom>
          </p:spPr>
        </p:pic>
        <p:pic>
          <p:nvPicPr>
            <p:cNvPr id="19" name="object 19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00099" y="4791074"/>
              <a:ext cx="152399" cy="152399"/>
            </a:xfrm>
            <a:prstGeom prst="rect">
              <a:avLst/>
            </a:prstGeom>
          </p:spPr>
        </p:pic>
      </p:grpSp>
      <p:sp>
        <p:nvSpPr>
          <p:cNvPr id="20" name="object 20" descr=""/>
          <p:cNvSpPr txBox="1"/>
          <p:nvPr/>
        </p:nvSpPr>
        <p:spPr>
          <a:xfrm>
            <a:off x="1016000" y="1460017"/>
            <a:ext cx="2188210" cy="9779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131445" indent="38100">
              <a:lnSpc>
                <a:spcPct val="148100"/>
              </a:lnSpc>
              <a:spcBef>
                <a:spcPts val="100"/>
              </a:spcBef>
            </a:pPr>
            <a:r>
              <a:rPr dirty="0" sz="1350" spc="-260" b="1">
                <a:solidFill>
                  <a:srgbClr val="E74B3C"/>
                </a:solidFill>
                <a:latin typeface="Malgun Gothic"/>
                <a:cs typeface="Malgun Gothic"/>
              </a:rPr>
              <a:t>사람</a:t>
            </a:r>
            <a:r>
              <a:rPr dirty="0" sz="1350" spc="-135" b="1">
                <a:solidFill>
                  <a:srgbClr val="E74B3C"/>
                </a:solidFill>
                <a:latin typeface="Malgun Gothic"/>
                <a:cs typeface="Malgun Gothic"/>
              </a:rPr>
              <a:t> </a:t>
            </a:r>
            <a:r>
              <a:rPr dirty="0" sz="1350" spc="-260" b="1">
                <a:solidFill>
                  <a:srgbClr val="E74B3C"/>
                </a:solidFill>
                <a:latin typeface="Malgun Gothic"/>
                <a:cs typeface="Malgun Gothic"/>
              </a:rPr>
              <a:t>위주</a:t>
            </a:r>
            <a:r>
              <a:rPr dirty="0" sz="1350" spc="-130" b="1">
                <a:solidFill>
                  <a:srgbClr val="E74B3C"/>
                </a:solidFill>
                <a:latin typeface="Malgun Gothic"/>
                <a:cs typeface="Malgun Gothic"/>
              </a:rPr>
              <a:t> </a:t>
            </a:r>
            <a:r>
              <a:rPr dirty="0" sz="1350" spc="-260" b="1">
                <a:solidFill>
                  <a:srgbClr val="E74B3C"/>
                </a:solidFill>
                <a:latin typeface="Malgun Gothic"/>
                <a:cs typeface="Malgun Gothic"/>
              </a:rPr>
              <a:t>서비스의</a:t>
            </a:r>
            <a:r>
              <a:rPr dirty="0" sz="1350" spc="-130" b="1">
                <a:solidFill>
                  <a:srgbClr val="E74B3C"/>
                </a:solidFill>
                <a:latin typeface="Malgun Gothic"/>
                <a:cs typeface="Malgun Gothic"/>
              </a:rPr>
              <a:t> </a:t>
            </a:r>
            <a:r>
              <a:rPr dirty="0" sz="1350" spc="-285" b="1">
                <a:solidFill>
                  <a:srgbClr val="E74B3C"/>
                </a:solidFill>
                <a:latin typeface="Malgun Gothic"/>
                <a:cs typeface="Malgun Gothic"/>
              </a:rPr>
              <a:t>한계</a:t>
            </a:r>
            <a:r>
              <a:rPr dirty="0" sz="1350" spc="500" b="1">
                <a:solidFill>
                  <a:srgbClr val="E74B3C"/>
                </a:solidFill>
                <a:latin typeface="Malgun Gothic"/>
                <a:cs typeface="Malgun Gothic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심각한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돌봄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인력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부족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현상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지속</a:t>
            </a:r>
            <a:endParaRPr sz="1350">
              <a:latin typeface="Dotum"/>
              <a:cs typeface="Dotum"/>
            </a:endParaRPr>
          </a:p>
          <a:p>
            <a:pPr marL="12700">
              <a:lnSpc>
                <a:spcPct val="100000"/>
              </a:lnSpc>
              <a:spcBef>
                <a:spcPts val="1080"/>
              </a:spcBef>
            </a:pPr>
            <a:r>
              <a:rPr dirty="0" sz="1300" spc="-165">
                <a:solidFill>
                  <a:srgbClr val="333333"/>
                </a:solidFill>
                <a:latin typeface="Arial"/>
                <a:cs typeface="Arial"/>
              </a:rPr>
              <a:t>24</a:t>
            </a:r>
            <a:r>
              <a:rPr dirty="0" sz="1350" spc="-165">
                <a:solidFill>
                  <a:srgbClr val="333333"/>
                </a:solidFill>
                <a:latin typeface="Dotum"/>
                <a:cs typeface="Dotum"/>
              </a:rPr>
              <a:t>시간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지속적인</a:t>
            </a:r>
            <a:r>
              <a:rPr dirty="0" sz="1350" spc="-1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케어</a:t>
            </a:r>
            <a:r>
              <a:rPr dirty="0" sz="1350" spc="-1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제공</a:t>
            </a:r>
            <a:r>
              <a:rPr dirty="0" sz="1350" spc="-1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불가능</a:t>
            </a:r>
            <a:endParaRPr sz="1350">
              <a:latin typeface="Dotum"/>
              <a:cs typeface="Dotum"/>
            </a:endParaRPr>
          </a:p>
        </p:txBody>
      </p:sp>
      <p:sp>
        <p:nvSpPr>
          <p:cNvPr id="21" name="object 21" descr=""/>
          <p:cNvSpPr txBox="1"/>
          <p:nvPr/>
        </p:nvSpPr>
        <p:spPr>
          <a:xfrm>
            <a:off x="1016000" y="2907817"/>
            <a:ext cx="3128645" cy="977900"/>
          </a:xfrm>
          <a:prstGeom prst="rect">
            <a:avLst/>
          </a:prstGeom>
        </p:spPr>
        <p:txBody>
          <a:bodyPr wrap="square" lIns="0" tIns="111125" rIns="0" bIns="0" rtlCol="0" vert="horz">
            <a:spAutoFit/>
          </a:bodyPr>
          <a:lstStyle/>
          <a:p>
            <a:pPr marL="50165">
              <a:lnSpc>
                <a:spcPct val="100000"/>
              </a:lnSpc>
              <a:spcBef>
                <a:spcPts val="875"/>
              </a:spcBef>
            </a:pPr>
            <a:r>
              <a:rPr dirty="0" sz="1350" spc="-260" b="1">
                <a:solidFill>
                  <a:srgbClr val="E74B3C"/>
                </a:solidFill>
                <a:latin typeface="Malgun Gothic"/>
                <a:cs typeface="Malgun Gothic"/>
              </a:rPr>
              <a:t>기존</a:t>
            </a:r>
            <a:r>
              <a:rPr dirty="0" sz="1350" spc="-135" b="1">
                <a:solidFill>
                  <a:srgbClr val="E74B3C"/>
                </a:solidFill>
                <a:latin typeface="Malgun Gothic"/>
                <a:cs typeface="Malgun Gothic"/>
              </a:rPr>
              <a:t> </a:t>
            </a:r>
            <a:r>
              <a:rPr dirty="0" sz="1350" spc="-260" b="1">
                <a:solidFill>
                  <a:srgbClr val="E74B3C"/>
                </a:solidFill>
                <a:latin typeface="Malgun Gothic"/>
                <a:cs typeface="Malgun Gothic"/>
              </a:rPr>
              <a:t>로봇의</a:t>
            </a:r>
            <a:r>
              <a:rPr dirty="0" sz="1350" spc="-130" b="1">
                <a:solidFill>
                  <a:srgbClr val="E74B3C"/>
                </a:solidFill>
                <a:latin typeface="Malgun Gothic"/>
                <a:cs typeface="Malgun Gothic"/>
              </a:rPr>
              <a:t> </a:t>
            </a:r>
            <a:r>
              <a:rPr dirty="0" sz="1350" spc="-260" b="1">
                <a:solidFill>
                  <a:srgbClr val="E74B3C"/>
                </a:solidFill>
                <a:latin typeface="Malgun Gothic"/>
                <a:cs typeface="Malgun Gothic"/>
              </a:rPr>
              <a:t>개인화</a:t>
            </a:r>
            <a:r>
              <a:rPr dirty="0" sz="1350" spc="-130" b="1">
                <a:solidFill>
                  <a:srgbClr val="E74B3C"/>
                </a:solidFill>
                <a:latin typeface="Malgun Gothic"/>
                <a:cs typeface="Malgun Gothic"/>
              </a:rPr>
              <a:t> </a:t>
            </a:r>
            <a:r>
              <a:rPr dirty="0" sz="1350" spc="-285" b="1">
                <a:solidFill>
                  <a:srgbClr val="E74B3C"/>
                </a:solidFill>
                <a:latin typeface="Malgun Gothic"/>
                <a:cs typeface="Malgun Gothic"/>
              </a:rPr>
              <a:t>한계</a:t>
            </a:r>
            <a:endParaRPr sz="1350">
              <a:latin typeface="Malgun Gothic"/>
              <a:cs typeface="Malgun Gothic"/>
            </a:endParaRPr>
          </a:p>
          <a:p>
            <a:pPr marL="12700">
              <a:lnSpc>
                <a:spcPct val="100000"/>
              </a:lnSpc>
              <a:spcBef>
                <a:spcPts val="780"/>
              </a:spcBef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단순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반복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기능에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머물러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개인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맞춤형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서비스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0066CC"/>
                </a:solidFill>
                <a:latin typeface="Dotum"/>
                <a:cs typeface="Dotum"/>
              </a:rPr>
              <a:t>부족</a:t>
            </a:r>
            <a:endParaRPr sz="1350">
              <a:latin typeface="Dotum"/>
              <a:cs typeface="Dotum"/>
            </a:endParaRPr>
          </a:p>
          <a:p>
            <a:pPr marL="12700">
              <a:lnSpc>
                <a:spcPct val="100000"/>
              </a:lnSpc>
              <a:spcBef>
                <a:spcPts val="1080"/>
              </a:spcBef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사용자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패턴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학습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적응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능력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제한적</a:t>
            </a:r>
            <a:endParaRPr sz="1350">
              <a:latin typeface="Dotum"/>
              <a:cs typeface="Dotum"/>
            </a:endParaRPr>
          </a:p>
        </p:txBody>
      </p:sp>
      <p:sp>
        <p:nvSpPr>
          <p:cNvPr id="22" name="object 22" descr=""/>
          <p:cNvSpPr txBox="1"/>
          <p:nvPr/>
        </p:nvSpPr>
        <p:spPr>
          <a:xfrm>
            <a:off x="1016000" y="4355617"/>
            <a:ext cx="2019300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48100"/>
              </a:lnSpc>
              <a:spcBef>
                <a:spcPts val="100"/>
              </a:spcBef>
            </a:pPr>
            <a:r>
              <a:rPr dirty="0" sz="1350" spc="-260" b="1">
                <a:solidFill>
                  <a:srgbClr val="E74B3C"/>
                </a:solidFill>
                <a:latin typeface="Malgun Gothic"/>
                <a:cs typeface="Malgun Gothic"/>
              </a:rPr>
              <a:t>효과적</a:t>
            </a:r>
            <a:r>
              <a:rPr dirty="0" sz="1350" spc="-130" b="1">
                <a:solidFill>
                  <a:srgbClr val="E74B3C"/>
                </a:solidFill>
                <a:latin typeface="Malgun Gothic"/>
                <a:cs typeface="Malgun Gothic"/>
              </a:rPr>
              <a:t> </a:t>
            </a:r>
            <a:r>
              <a:rPr dirty="0" sz="1350" spc="-260" b="1">
                <a:solidFill>
                  <a:srgbClr val="E74B3C"/>
                </a:solidFill>
                <a:latin typeface="Malgun Gothic"/>
                <a:cs typeface="Malgun Gothic"/>
              </a:rPr>
              <a:t>상호작용</a:t>
            </a:r>
            <a:r>
              <a:rPr dirty="0" sz="1350" spc="-130" b="1">
                <a:solidFill>
                  <a:srgbClr val="E74B3C"/>
                </a:solidFill>
                <a:latin typeface="Malgun Gothic"/>
                <a:cs typeface="Malgun Gothic"/>
              </a:rPr>
              <a:t> </a:t>
            </a:r>
            <a:r>
              <a:rPr dirty="0" sz="1350" spc="-285" b="1">
                <a:solidFill>
                  <a:srgbClr val="E74B3C"/>
                </a:solidFill>
                <a:latin typeface="Malgun Gothic"/>
                <a:cs typeface="Malgun Gothic"/>
              </a:rPr>
              <a:t>부족</a:t>
            </a:r>
            <a:r>
              <a:rPr dirty="0" sz="1350" spc="-260" b="1">
                <a:solidFill>
                  <a:srgbClr val="E74B3C"/>
                </a:solidFill>
                <a:latin typeface="Malgun Gothic"/>
                <a:cs typeface="Malgun Gothic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자연스러운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대화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처리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능력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0066CC"/>
                </a:solidFill>
                <a:latin typeface="Dotum"/>
                <a:cs typeface="Dotum"/>
              </a:rPr>
              <a:t>미흡</a:t>
            </a:r>
            <a:endParaRPr sz="1350">
              <a:latin typeface="Dotum"/>
              <a:cs typeface="Dotum"/>
            </a:endParaRPr>
          </a:p>
        </p:txBody>
      </p:sp>
      <p:pic>
        <p:nvPicPr>
          <p:cNvPr id="23" name="object 2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00099" y="5133974"/>
            <a:ext cx="152399" cy="152399"/>
          </a:xfrm>
          <a:prstGeom prst="rect">
            <a:avLst/>
          </a:prstGeom>
        </p:spPr>
      </p:pic>
      <p:sp>
        <p:nvSpPr>
          <p:cNvPr id="24" name="object 24" descr=""/>
          <p:cNvSpPr txBox="1"/>
          <p:nvPr/>
        </p:nvSpPr>
        <p:spPr>
          <a:xfrm>
            <a:off x="1016000" y="5101462"/>
            <a:ext cx="2524760" cy="2324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연속적인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맥락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이해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감정적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교감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부재</a:t>
            </a:r>
            <a:endParaRPr sz="1350">
              <a:latin typeface="Dotum"/>
              <a:cs typeface="Dotum"/>
            </a:endParaRPr>
          </a:p>
        </p:txBody>
      </p:sp>
      <p:grpSp>
        <p:nvGrpSpPr>
          <p:cNvPr id="25" name="object 25" descr=""/>
          <p:cNvGrpSpPr/>
          <p:nvPr/>
        </p:nvGrpSpPr>
        <p:grpSpPr>
          <a:xfrm>
            <a:off x="6095998" y="1885949"/>
            <a:ext cx="5486400" cy="3390900"/>
            <a:chOff x="6095998" y="1885949"/>
            <a:chExt cx="5486400" cy="3390900"/>
          </a:xfrm>
        </p:grpSpPr>
        <p:sp>
          <p:nvSpPr>
            <p:cNvPr id="26" name="object 26" descr=""/>
            <p:cNvSpPr/>
            <p:nvPr/>
          </p:nvSpPr>
          <p:spPr>
            <a:xfrm>
              <a:off x="6095998" y="1885949"/>
              <a:ext cx="5486400" cy="3390900"/>
            </a:xfrm>
            <a:custGeom>
              <a:avLst/>
              <a:gdLst/>
              <a:ahLst/>
              <a:cxnLst/>
              <a:rect l="l" t="t" r="r" b="b"/>
              <a:pathLst>
                <a:path w="5486400" h="3390900">
                  <a:moveTo>
                    <a:pt x="5379605" y="3390899"/>
                  </a:moveTo>
                  <a:lnTo>
                    <a:pt x="106795" y="3390899"/>
                  </a:lnTo>
                  <a:lnTo>
                    <a:pt x="99362" y="3390167"/>
                  </a:lnTo>
                  <a:lnTo>
                    <a:pt x="57038" y="3375805"/>
                  </a:lnTo>
                  <a:lnTo>
                    <a:pt x="23432" y="3346341"/>
                  </a:lnTo>
                  <a:lnTo>
                    <a:pt x="3660" y="3306258"/>
                  </a:lnTo>
                  <a:lnTo>
                    <a:pt x="0" y="3284104"/>
                  </a:lnTo>
                  <a:lnTo>
                    <a:pt x="0" y="3276599"/>
                  </a:lnTo>
                  <a:lnTo>
                    <a:pt x="0" y="106794"/>
                  </a:lnTo>
                  <a:lnTo>
                    <a:pt x="11572" y="63625"/>
                  </a:lnTo>
                  <a:lnTo>
                    <a:pt x="38784" y="28170"/>
                  </a:lnTo>
                  <a:lnTo>
                    <a:pt x="77493" y="5828"/>
                  </a:lnTo>
                  <a:lnTo>
                    <a:pt x="106795" y="0"/>
                  </a:lnTo>
                  <a:lnTo>
                    <a:pt x="5379605" y="0"/>
                  </a:lnTo>
                  <a:lnTo>
                    <a:pt x="5422772" y="11572"/>
                  </a:lnTo>
                  <a:lnTo>
                    <a:pt x="5458227" y="38784"/>
                  </a:lnTo>
                  <a:lnTo>
                    <a:pt x="5480570" y="77492"/>
                  </a:lnTo>
                  <a:lnTo>
                    <a:pt x="5486398" y="106794"/>
                  </a:lnTo>
                  <a:lnTo>
                    <a:pt x="5486398" y="3284104"/>
                  </a:lnTo>
                  <a:lnTo>
                    <a:pt x="5474825" y="3327273"/>
                  </a:lnTo>
                  <a:lnTo>
                    <a:pt x="5447614" y="3362729"/>
                  </a:lnTo>
                  <a:lnTo>
                    <a:pt x="5408906" y="3385071"/>
                  </a:lnTo>
                  <a:lnTo>
                    <a:pt x="5387037" y="3390167"/>
                  </a:lnTo>
                  <a:lnTo>
                    <a:pt x="5379605" y="3390899"/>
                  </a:lnTo>
                  <a:close/>
                </a:path>
              </a:pathLst>
            </a:custGeom>
            <a:solidFill>
              <a:srgbClr val="F9FAFA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7" name="object 27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248399" y="2038349"/>
              <a:ext cx="5181599" cy="2819399"/>
            </a:xfrm>
            <a:prstGeom prst="rect">
              <a:avLst/>
            </a:prstGeom>
          </p:spPr>
        </p:pic>
      </p:grpSp>
      <p:sp>
        <p:nvSpPr>
          <p:cNvPr id="28" name="object 28" descr=""/>
          <p:cNvSpPr txBox="1"/>
          <p:nvPr/>
        </p:nvSpPr>
        <p:spPr>
          <a:xfrm>
            <a:off x="7812980" y="4922964"/>
            <a:ext cx="2052320" cy="2063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현재</a:t>
            </a:r>
            <a:r>
              <a:rPr dirty="0" sz="11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돌봄</a:t>
            </a:r>
            <a:r>
              <a:rPr dirty="0" sz="11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서비스와</a:t>
            </a:r>
            <a:r>
              <a:rPr dirty="0" sz="11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로봇</a:t>
            </a:r>
            <a:r>
              <a:rPr dirty="0" sz="11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기술의</a:t>
            </a:r>
            <a:r>
              <a:rPr dirty="0" sz="11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65">
                <a:solidFill>
                  <a:srgbClr val="6A7280"/>
                </a:solidFill>
                <a:latin typeface="Dotum"/>
                <a:cs typeface="Dotum"/>
              </a:rPr>
              <a:t>한계</a:t>
            </a:r>
            <a:endParaRPr sz="1150">
              <a:latin typeface="Dotum"/>
              <a:cs typeface="Dotum"/>
            </a:endParaRPr>
          </a:p>
        </p:txBody>
      </p:sp>
      <p:sp>
        <p:nvSpPr>
          <p:cNvPr id="29" name="object 29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50"/>
              </a:lnSpc>
            </a:pPr>
            <a:r>
              <a:rPr dirty="0" spc="-65">
                <a:latin typeface="Noto Sans JP"/>
                <a:cs typeface="Noto Sans JP"/>
              </a:rPr>
              <a:t>NLP</a:t>
            </a:r>
            <a:r>
              <a:rPr dirty="0" spc="40">
                <a:latin typeface="Noto Sans JP"/>
                <a:cs typeface="Noto Sans JP"/>
              </a:rPr>
              <a:t> </a:t>
            </a:r>
            <a:r>
              <a:rPr dirty="0" spc="-190"/>
              <a:t>기반</a:t>
            </a:r>
            <a:r>
              <a:rPr dirty="0" spc="-90"/>
              <a:t> </a:t>
            </a:r>
            <a:r>
              <a:rPr dirty="0" spc="-190"/>
              <a:t>반려로봇</a:t>
            </a:r>
            <a:r>
              <a:rPr dirty="0" spc="-90"/>
              <a:t> </a:t>
            </a:r>
            <a:r>
              <a:rPr dirty="0" spc="-170"/>
              <a:t>시스템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79173" rIns="0" bIns="0" rtlCol="0" vert="horz">
            <a:spAutoFit/>
          </a:bodyPr>
          <a:lstStyle/>
          <a:p>
            <a:pPr marL="83820">
              <a:lnSpc>
                <a:spcPct val="100000"/>
              </a:lnSpc>
              <a:spcBef>
                <a:spcPts val="100"/>
              </a:spcBef>
            </a:pPr>
            <a:r>
              <a:rPr dirty="0" sz="2950" spc="-180">
                <a:latin typeface="DejaVu Sans Condensed"/>
                <a:cs typeface="DejaVu Sans Condensed"/>
              </a:rPr>
              <a:t>NLP</a:t>
            </a:r>
            <a:r>
              <a:rPr dirty="0" sz="2950" spc="-160">
                <a:latin typeface="DejaVu Sans Condensed"/>
                <a:cs typeface="DejaVu Sans Condensed"/>
              </a:rPr>
              <a:t> </a:t>
            </a:r>
            <a:r>
              <a:rPr dirty="0" spc="-580"/>
              <a:t>기반</a:t>
            </a:r>
            <a:r>
              <a:rPr dirty="0" spc="-315"/>
              <a:t> </a:t>
            </a:r>
            <a:r>
              <a:rPr dirty="0" spc="-580"/>
              <a:t>반려로봇</a:t>
            </a:r>
            <a:r>
              <a:rPr dirty="0" spc="-310"/>
              <a:t> </a:t>
            </a:r>
            <a:r>
              <a:rPr dirty="0" spc="-580"/>
              <a:t>시스템</a:t>
            </a:r>
            <a:r>
              <a:rPr dirty="0" spc="-315"/>
              <a:t> </a:t>
            </a:r>
            <a:r>
              <a:rPr dirty="0" spc="-605"/>
              <a:t>개요</a:t>
            </a:r>
            <a:endParaRPr sz="2950">
              <a:latin typeface="DejaVu Sans Condensed"/>
              <a:cs typeface="DejaVu Sans Condensed"/>
            </a:endParaRPr>
          </a:p>
        </p:txBody>
      </p:sp>
      <p:sp>
        <p:nvSpPr>
          <p:cNvPr id="3" name="object 3" descr=""/>
          <p:cNvSpPr/>
          <p:nvPr/>
        </p:nvSpPr>
        <p:spPr>
          <a:xfrm>
            <a:off x="609599" y="2095499"/>
            <a:ext cx="5029200" cy="781050"/>
          </a:xfrm>
          <a:custGeom>
            <a:avLst/>
            <a:gdLst/>
            <a:ahLst/>
            <a:cxnLst/>
            <a:rect l="l" t="t" r="r" b="b"/>
            <a:pathLst>
              <a:path w="5029200" h="781050">
                <a:moveTo>
                  <a:pt x="4922404" y="781049"/>
                </a:moveTo>
                <a:lnTo>
                  <a:pt x="106795" y="781049"/>
                </a:lnTo>
                <a:lnTo>
                  <a:pt x="99362" y="780317"/>
                </a:lnTo>
                <a:lnTo>
                  <a:pt x="57038" y="765956"/>
                </a:lnTo>
                <a:lnTo>
                  <a:pt x="23432" y="736491"/>
                </a:lnTo>
                <a:lnTo>
                  <a:pt x="3660" y="696409"/>
                </a:lnTo>
                <a:lnTo>
                  <a:pt x="0" y="674254"/>
                </a:lnTo>
                <a:lnTo>
                  <a:pt x="0" y="666749"/>
                </a:lnTo>
                <a:lnTo>
                  <a:pt x="0" y="106794"/>
                </a:lnTo>
                <a:lnTo>
                  <a:pt x="11572" y="63625"/>
                </a:lnTo>
                <a:lnTo>
                  <a:pt x="38784" y="28170"/>
                </a:lnTo>
                <a:lnTo>
                  <a:pt x="77493" y="5828"/>
                </a:lnTo>
                <a:lnTo>
                  <a:pt x="106795" y="0"/>
                </a:lnTo>
                <a:lnTo>
                  <a:pt x="4922404" y="0"/>
                </a:lnTo>
                <a:lnTo>
                  <a:pt x="4965573" y="11572"/>
                </a:lnTo>
                <a:lnTo>
                  <a:pt x="5001028" y="38784"/>
                </a:lnTo>
                <a:lnTo>
                  <a:pt x="5023369" y="77492"/>
                </a:lnTo>
                <a:lnTo>
                  <a:pt x="5029199" y="106794"/>
                </a:lnTo>
                <a:lnTo>
                  <a:pt x="5029199" y="674254"/>
                </a:lnTo>
                <a:lnTo>
                  <a:pt x="5017625" y="717423"/>
                </a:lnTo>
                <a:lnTo>
                  <a:pt x="4990414" y="752878"/>
                </a:lnTo>
                <a:lnTo>
                  <a:pt x="4951706" y="775221"/>
                </a:lnTo>
                <a:lnTo>
                  <a:pt x="4929837" y="780317"/>
                </a:lnTo>
                <a:lnTo>
                  <a:pt x="4922404" y="781049"/>
                </a:lnTo>
                <a:close/>
              </a:path>
            </a:pathLst>
          </a:custGeom>
          <a:solidFill>
            <a:srgbClr val="F5F5F6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3400425"/>
            <a:ext cx="190499" cy="152399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09213" y="3714750"/>
            <a:ext cx="152786" cy="133379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08617" y="4019550"/>
            <a:ext cx="192434" cy="133349"/>
          </a:xfrm>
          <a:prstGeom prst="rect">
            <a:avLst/>
          </a:prstGeom>
        </p:spPr>
      </p:pic>
      <p:pic>
        <p:nvPicPr>
          <p:cNvPr id="7" name="object 7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10076" y="4317325"/>
            <a:ext cx="187523" cy="149363"/>
          </a:xfrm>
          <a:prstGeom prst="rect">
            <a:avLst/>
          </a:prstGeom>
        </p:spPr>
      </p:pic>
      <p:sp>
        <p:nvSpPr>
          <p:cNvPr id="8" name="object 8" descr=""/>
          <p:cNvSpPr txBox="1"/>
          <p:nvPr/>
        </p:nvSpPr>
        <p:spPr>
          <a:xfrm>
            <a:off x="596899" y="1378597"/>
            <a:ext cx="4932680" cy="313626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just" marL="12700" marR="5080">
              <a:lnSpc>
                <a:spcPct val="116700"/>
              </a:lnSpc>
              <a:spcBef>
                <a:spcPts val="95"/>
              </a:spcBef>
            </a:pPr>
            <a:r>
              <a:rPr dirty="0" sz="1500" spc="-540">
                <a:solidFill>
                  <a:srgbClr val="333333"/>
                </a:solidFill>
                <a:latin typeface="Dotum"/>
                <a:cs typeface="Dotum"/>
              </a:rPr>
              <a:t>최신</a:t>
            </a:r>
            <a:r>
              <a:rPr dirty="0" sz="1500" spc="41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450" spc="-40">
                <a:solidFill>
                  <a:srgbClr val="333333"/>
                </a:solidFill>
                <a:latin typeface="Noto Sans JP"/>
                <a:cs typeface="Noto Sans JP"/>
              </a:rPr>
              <a:t>NLP</a:t>
            </a:r>
            <a:r>
              <a:rPr dirty="0" sz="1450" spc="-4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500" spc="-409">
                <a:solidFill>
                  <a:srgbClr val="333333"/>
                </a:solidFill>
                <a:latin typeface="Dotum"/>
                <a:cs typeface="Dotum"/>
              </a:rPr>
              <a:t>기술을</a:t>
            </a:r>
            <a:r>
              <a:rPr dirty="0" sz="1500" spc="2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409">
                <a:solidFill>
                  <a:srgbClr val="333333"/>
                </a:solidFill>
                <a:latin typeface="Dotum"/>
                <a:cs typeface="Dotum"/>
              </a:rPr>
              <a:t>활용한</a:t>
            </a:r>
            <a:r>
              <a:rPr dirty="0" sz="1500" spc="2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409">
                <a:solidFill>
                  <a:srgbClr val="0066CC"/>
                </a:solidFill>
                <a:latin typeface="Dotum"/>
                <a:cs typeface="Dotum"/>
              </a:rPr>
              <a:t>고령자</a:t>
            </a:r>
            <a:r>
              <a:rPr dirty="0" sz="1500" spc="28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500" spc="-409">
                <a:solidFill>
                  <a:srgbClr val="0066CC"/>
                </a:solidFill>
                <a:latin typeface="Dotum"/>
                <a:cs typeface="Dotum"/>
              </a:rPr>
              <a:t>맞춤형</a:t>
            </a:r>
            <a:r>
              <a:rPr dirty="0" sz="1500" spc="28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500" spc="-360">
                <a:solidFill>
                  <a:srgbClr val="0066CC"/>
                </a:solidFill>
                <a:latin typeface="Dotum"/>
                <a:cs typeface="Dotum"/>
              </a:rPr>
              <a:t>반려로봇</a:t>
            </a:r>
            <a:r>
              <a:rPr dirty="0" sz="1500" spc="23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500" spc="-250">
                <a:solidFill>
                  <a:srgbClr val="333333"/>
                </a:solidFill>
                <a:latin typeface="Dotum"/>
                <a:cs typeface="Dotum"/>
              </a:rPr>
              <a:t>시스템으로</a:t>
            </a:r>
            <a:r>
              <a:rPr dirty="0" sz="1450" spc="-250">
                <a:solidFill>
                  <a:srgbClr val="333333"/>
                </a:solidFill>
                <a:latin typeface="Noto Sans JP"/>
                <a:cs typeface="Noto Sans JP"/>
              </a:rPr>
              <a:t>,</a:t>
            </a:r>
            <a:r>
              <a:rPr dirty="0" sz="1450" spc="22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500" spc="-540">
                <a:solidFill>
                  <a:srgbClr val="333333"/>
                </a:solidFill>
                <a:latin typeface="Dotum"/>
                <a:cs typeface="Dotum"/>
              </a:rPr>
              <a:t>일상</a:t>
            </a:r>
            <a:r>
              <a:rPr dirty="0" sz="1500" spc="41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320">
                <a:solidFill>
                  <a:srgbClr val="333333"/>
                </a:solidFill>
                <a:latin typeface="Dotum"/>
                <a:cs typeface="Dotum"/>
              </a:rPr>
              <a:t>생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 활의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동반자이자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돌봄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도우미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역할을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40">
                <a:solidFill>
                  <a:srgbClr val="333333"/>
                </a:solidFill>
                <a:latin typeface="Dotum"/>
                <a:cs typeface="Dotum"/>
              </a:rPr>
              <a:t>수행합니다</a:t>
            </a:r>
            <a:r>
              <a:rPr dirty="0" sz="1450" spc="-40">
                <a:solidFill>
                  <a:srgbClr val="333333"/>
                </a:solidFill>
                <a:latin typeface="Noto Sans JP"/>
                <a:cs typeface="Noto Sans JP"/>
              </a:rPr>
              <a:t>.</a:t>
            </a:r>
            <a:endParaRPr sz="1450">
              <a:latin typeface="Noto Sans JP"/>
              <a:cs typeface="Noto Sans JP"/>
            </a:endParaRPr>
          </a:p>
          <a:p>
            <a:pPr marL="164465">
              <a:lnSpc>
                <a:spcPct val="100000"/>
              </a:lnSpc>
              <a:spcBef>
                <a:spcPts val="2275"/>
              </a:spcBef>
            </a:pPr>
            <a:r>
              <a:rPr dirty="0" sz="1700" spc="-325" b="1">
                <a:solidFill>
                  <a:srgbClr val="0066CC"/>
                </a:solidFill>
                <a:latin typeface="Malgun Gothic"/>
                <a:cs typeface="Malgun Gothic"/>
              </a:rPr>
              <a:t>핵심</a:t>
            </a:r>
            <a:r>
              <a:rPr dirty="0" sz="1700" spc="-180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700" spc="-360" b="1">
                <a:solidFill>
                  <a:srgbClr val="0066CC"/>
                </a:solidFill>
                <a:latin typeface="Malgun Gothic"/>
                <a:cs typeface="Malgun Gothic"/>
              </a:rPr>
              <a:t>개요</a:t>
            </a:r>
            <a:endParaRPr sz="1700">
              <a:latin typeface="Malgun Gothic"/>
              <a:cs typeface="Malgun Gothic"/>
            </a:endParaRPr>
          </a:p>
          <a:p>
            <a:pPr marL="164465">
              <a:lnSpc>
                <a:spcPct val="100000"/>
              </a:lnSpc>
              <a:spcBef>
                <a:spcPts val="560"/>
              </a:spcBef>
            </a:pPr>
            <a:r>
              <a:rPr dirty="0" sz="1300" spc="-35">
                <a:solidFill>
                  <a:srgbClr val="333333"/>
                </a:solidFill>
                <a:latin typeface="Noto Sans JP"/>
                <a:cs typeface="Noto Sans JP"/>
              </a:rPr>
              <a:t>1.2B</a:t>
            </a:r>
            <a:r>
              <a:rPr dirty="0" sz="1300" spc="-40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00" spc="-45">
                <a:solidFill>
                  <a:srgbClr val="333333"/>
                </a:solidFill>
                <a:latin typeface="Noto Sans JP"/>
                <a:cs typeface="Noto Sans JP"/>
              </a:rPr>
              <a:t>LLM</a:t>
            </a:r>
            <a:r>
              <a:rPr dirty="0" sz="1300" spc="30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모델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기반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자연어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처리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감정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인식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시스템</a:t>
            </a:r>
            <a:endParaRPr sz="135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790"/>
              </a:spcBef>
            </a:pPr>
            <a:endParaRPr sz="1200">
              <a:latin typeface="Dotum"/>
              <a:cs typeface="Dotum"/>
            </a:endParaRPr>
          </a:p>
          <a:p>
            <a:pPr algn="just" marL="12700">
              <a:lnSpc>
                <a:spcPct val="100000"/>
              </a:lnSpc>
              <a:spcBef>
                <a:spcPts val="5"/>
              </a:spcBef>
            </a:pP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주요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95">
                <a:solidFill>
                  <a:srgbClr val="333333"/>
                </a:solidFill>
                <a:latin typeface="Dotum"/>
                <a:cs typeface="Dotum"/>
              </a:rPr>
              <a:t>특징</a:t>
            </a:r>
            <a:endParaRPr sz="1500">
              <a:latin typeface="Dotum"/>
              <a:cs typeface="Dotum"/>
            </a:endParaRPr>
          </a:p>
          <a:p>
            <a:pPr algn="just" marL="240665" marR="1203960" indent="38100">
              <a:lnSpc>
                <a:spcPct val="148100"/>
              </a:lnSpc>
              <a:spcBef>
                <a:spcPts val="45"/>
              </a:spcBef>
            </a:pPr>
            <a:r>
              <a:rPr dirty="0" sz="1350" spc="-525">
                <a:solidFill>
                  <a:srgbClr val="0066CC"/>
                </a:solidFill>
                <a:latin typeface="Dotum"/>
                <a:cs typeface="Dotum"/>
              </a:rPr>
              <a:t>맥락</a:t>
            </a:r>
            <a:r>
              <a:rPr dirty="0" sz="1350" spc="409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525">
                <a:solidFill>
                  <a:srgbClr val="0066CC"/>
                </a:solidFill>
                <a:latin typeface="Dotum"/>
                <a:cs typeface="Dotum"/>
              </a:rPr>
              <a:t>이해</a:t>
            </a:r>
            <a:r>
              <a:rPr dirty="0" sz="1350" spc="41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0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300" spc="-30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525">
                <a:solidFill>
                  <a:srgbClr val="333333"/>
                </a:solidFill>
                <a:latin typeface="Dotum"/>
                <a:cs typeface="Dotum"/>
              </a:rPr>
              <a:t>대화</a:t>
            </a:r>
            <a:r>
              <a:rPr dirty="0" sz="1350" spc="41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390">
                <a:solidFill>
                  <a:srgbClr val="333333"/>
                </a:solidFill>
                <a:latin typeface="Dotum"/>
                <a:cs typeface="Dotum"/>
              </a:rPr>
              <a:t>맥락을</a:t>
            </a:r>
            <a:r>
              <a:rPr dirty="0" sz="1350" spc="27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345">
                <a:solidFill>
                  <a:srgbClr val="333333"/>
                </a:solidFill>
                <a:latin typeface="Dotum"/>
                <a:cs typeface="Dotum"/>
              </a:rPr>
              <a:t>파악하여</a:t>
            </a:r>
            <a:r>
              <a:rPr dirty="0" sz="1350" spc="27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325">
                <a:solidFill>
                  <a:srgbClr val="333333"/>
                </a:solidFill>
                <a:latin typeface="Dotum"/>
                <a:cs typeface="Dotum"/>
              </a:rPr>
              <a:t>자연스러운</a:t>
            </a:r>
            <a:r>
              <a:rPr dirty="0" sz="1350" spc="27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0">
                <a:solidFill>
                  <a:srgbClr val="333333"/>
                </a:solidFill>
                <a:latin typeface="Dotum"/>
                <a:cs typeface="Dotum"/>
              </a:rPr>
              <a:t>상호작용</a:t>
            </a:r>
            <a:r>
              <a:rPr dirty="0" sz="1350" spc="5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525">
                <a:solidFill>
                  <a:srgbClr val="0066CC"/>
                </a:solidFill>
                <a:latin typeface="Dotum"/>
                <a:cs typeface="Dotum"/>
              </a:rPr>
              <a:t>감정</a:t>
            </a:r>
            <a:r>
              <a:rPr dirty="0" sz="1350" spc="409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525">
                <a:solidFill>
                  <a:srgbClr val="0066CC"/>
                </a:solidFill>
                <a:latin typeface="Dotum"/>
                <a:cs typeface="Dotum"/>
              </a:rPr>
              <a:t>인식</a:t>
            </a:r>
            <a:r>
              <a:rPr dirty="0" sz="1350" spc="41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0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300" spc="-1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345">
                <a:solidFill>
                  <a:srgbClr val="333333"/>
                </a:solidFill>
                <a:latin typeface="Dotum"/>
                <a:cs typeface="Dotum"/>
              </a:rPr>
              <a:t>사용자의</a:t>
            </a:r>
            <a:r>
              <a:rPr dirty="0" sz="1350" spc="27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525">
                <a:solidFill>
                  <a:srgbClr val="333333"/>
                </a:solidFill>
                <a:latin typeface="Dotum"/>
                <a:cs typeface="Dotum"/>
              </a:rPr>
              <a:t>감정</a:t>
            </a:r>
            <a:r>
              <a:rPr dirty="0" sz="1350" spc="41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390">
                <a:solidFill>
                  <a:srgbClr val="333333"/>
                </a:solidFill>
                <a:latin typeface="Dotum"/>
                <a:cs typeface="Dotum"/>
              </a:rPr>
              <a:t>상태를</a:t>
            </a:r>
            <a:r>
              <a:rPr dirty="0" sz="1350" spc="27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345">
                <a:solidFill>
                  <a:srgbClr val="333333"/>
                </a:solidFill>
                <a:latin typeface="Dotum"/>
                <a:cs typeface="Dotum"/>
              </a:rPr>
              <a:t>분석하여</a:t>
            </a:r>
            <a:r>
              <a:rPr dirty="0" sz="1350" spc="27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390">
                <a:solidFill>
                  <a:srgbClr val="333333"/>
                </a:solidFill>
                <a:latin typeface="Dotum"/>
                <a:cs typeface="Dotum"/>
              </a:rPr>
              <a:t>적절한</a:t>
            </a:r>
            <a:r>
              <a:rPr dirty="0" sz="1350" spc="27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반응</a:t>
            </a:r>
            <a:r>
              <a:rPr dirty="0" sz="1350" spc="-8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00" spc="-80" b="0">
                <a:solidFill>
                  <a:srgbClr val="0066CC"/>
                </a:solidFill>
                <a:latin typeface="Noto Sans JP Medium"/>
                <a:cs typeface="Noto Sans JP Medium"/>
              </a:rPr>
              <a:t>IoT</a:t>
            </a:r>
            <a:r>
              <a:rPr dirty="0" sz="1300" spc="5" b="0">
                <a:solidFill>
                  <a:srgbClr val="0066CC"/>
                </a:solidFill>
                <a:latin typeface="Noto Sans JP Medium"/>
                <a:cs typeface="Noto Sans JP Medium"/>
              </a:rPr>
              <a:t> </a:t>
            </a:r>
            <a:r>
              <a:rPr dirty="0" sz="1350" spc="-525">
                <a:solidFill>
                  <a:srgbClr val="0066CC"/>
                </a:solidFill>
                <a:latin typeface="Dotum"/>
                <a:cs typeface="Dotum"/>
              </a:rPr>
              <a:t>통합</a:t>
            </a:r>
            <a:r>
              <a:rPr dirty="0" sz="1350" spc="41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0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300" spc="70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345">
                <a:solidFill>
                  <a:srgbClr val="333333"/>
                </a:solidFill>
                <a:latin typeface="Dotum"/>
                <a:cs typeface="Dotum"/>
              </a:rPr>
              <a:t>스마트홈</a:t>
            </a:r>
            <a:r>
              <a:rPr dirty="0" sz="1350" spc="229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390">
                <a:solidFill>
                  <a:srgbClr val="333333"/>
                </a:solidFill>
                <a:latin typeface="Dotum"/>
                <a:cs typeface="Dotum"/>
              </a:rPr>
              <a:t>기기와</a:t>
            </a:r>
            <a:r>
              <a:rPr dirty="0" sz="1350" spc="28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345">
                <a:solidFill>
                  <a:srgbClr val="333333"/>
                </a:solidFill>
                <a:latin typeface="Dotum"/>
                <a:cs typeface="Dotum"/>
              </a:rPr>
              <a:t>연동하여</a:t>
            </a:r>
            <a:r>
              <a:rPr dirty="0" sz="1350" spc="229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390">
                <a:solidFill>
                  <a:srgbClr val="333333"/>
                </a:solidFill>
                <a:latin typeface="Dotum"/>
                <a:cs typeface="Dotum"/>
              </a:rPr>
              <a:t>종합적</a:t>
            </a:r>
            <a:r>
              <a:rPr dirty="0" sz="1350" spc="28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525">
                <a:solidFill>
                  <a:srgbClr val="333333"/>
                </a:solidFill>
                <a:latin typeface="Dotum"/>
                <a:cs typeface="Dotum"/>
              </a:rPr>
              <a:t>생활</a:t>
            </a:r>
            <a:r>
              <a:rPr dirty="0" sz="1350" spc="409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지원</a:t>
            </a:r>
            <a:r>
              <a:rPr dirty="0" sz="1350" spc="5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행동</a:t>
            </a:r>
            <a:r>
              <a:rPr dirty="0" sz="1350" spc="-114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학습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00">
                <a:solidFill>
                  <a:srgbClr val="333333"/>
                </a:solidFill>
                <a:latin typeface="Noto Sans JP"/>
                <a:cs typeface="Noto Sans JP"/>
              </a:rPr>
              <a:t>-</a:t>
            </a:r>
            <a:r>
              <a:rPr dirty="0" sz="1300" spc="4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사용자의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습관과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행동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패턴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학습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95">
                <a:solidFill>
                  <a:srgbClr val="333333"/>
                </a:solidFill>
                <a:latin typeface="Dotum"/>
                <a:cs typeface="Dotum"/>
              </a:rPr>
              <a:t>적응</a:t>
            </a:r>
            <a:endParaRPr sz="1350">
              <a:latin typeface="Dotum"/>
              <a:cs typeface="Dotum"/>
            </a:endParaRPr>
          </a:p>
        </p:txBody>
      </p:sp>
      <p:grpSp>
        <p:nvGrpSpPr>
          <p:cNvPr id="9" name="object 9" descr=""/>
          <p:cNvGrpSpPr/>
          <p:nvPr/>
        </p:nvGrpSpPr>
        <p:grpSpPr>
          <a:xfrm>
            <a:off x="6095998" y="1409699"/>
            <a:ext cx="5486400" cy="4029075"/>
            <a:chOff x="6095998" y="1409699"/>
            <a:chExt cx="5486400" cy="4029075"/>
          </a:xfrm>
        </p:grpSpPr>
        <p:sp>
          <p:nvSpPr>
            <p:cNvPr id="10" name="object 10" descr=""/>
            <p:cNvSpPr/>
            <p:nvPr/>
          </p:nvSpPr>
          <p:spPr>
            <a:xfrm>
              <a:off x="6095998" y="1409699"/>
              <a:ext cx="5486400" cy="4029075"/>
            </a:xfrm>
            <a:custGeom>
              <a:avLst/>
              <a:gdLst/>
              <a:ahLst/>
              <a:cxnLst/>
              <a:rect l="l" t="t" r="r" b="b"/>
              <a:pathLst>
                <a:path w="5486400" h="4029075">
                  <a:moveTo>
                    <a:pt x="5379605" y="4029074"/>
                  </a:moveTo>
                  <a:lnTo>
                    <a:pt x="106795" y="4029074"/>
                  </a:lnTo>
                  <a:lnTo>
                    <a:pt x="99362" y="4028342"/>
                  </a:lnTo>
                  <a:lnTo>
                    <a:pt x="57038" y="4013980"/>
                  </a:lnTo>
                  <a:lnTo>
                    <a:pt x="23432" y="3984515"/>
                  </a:lnTo>
                  <a:lnTo>
                    <a:pt x="3660" y="3944433"/>
                  </a:lnTo>
                  <a:lnTo>
                    <a:pt x="0" y="3922279"/>
                  </a:lnTo>
                  <a:lnTo>
                    <a:pt x="0" y="3914774"/>
                  </a:lnTo>
                  <a:lnTo>
                    <a:pt x="0" y="106794"/>
                  </a:lnTo>
                  <a:lnTo>
                    <a:pt x="11572" y="63625"/>
                  </a:lnTo>
                  <a:lnTo>
                    <a:pt x="38784" y="28170"/>
                  </a:lnTo>
                  <a:lnTo>
                    <a:pt x="77493" y="5828"/>
                  </a:lnTo>
                  <a:lnTo>
                    <a:pt x="106795" y="0"/>
                  </a:lnTo>
                  <a:lnTo>
                    <a:pt x="5379605" y="0"/>
                  </a:lnTo>
                  <a:lnTo>
                    <a:pt x="5422772" y="11572"/>
                  </a:lnTo>
                  <a:lnTo>
                    <a:pt x="5458227" y="38784"/>
                  </a:lnTo>
                  <a:lnTo>
                    <a:pt x="5480570" y="77492"/>
                  </a:lnTo>
                  <a:lnTo>
                    <a:pt x="5486398" y="106794"/>
                  </a:lnTo>
                  <a:lnTo>
                    <a:pt x="5486398" y="3922279"/>
                  </a:lnTo>
                  <a:lnTo>
                    <a:pt x="5474825" y="3965448"/>
                  </a:lnTo>
                  <a:lnTo>
                    <a:pt x="5447614" y="4000902"/>
                  </a:lnTo>
                  <a:lnTo>
                    <a:pt x="5408906" y="4023245"/>
                  </a:lnTo>
                  <a:lnTo>
                    <a:pt x="5387037" y="4028342"/>
                  </a:lnTo>
                  <a:lnTo>
                    <a:pt x="5379605" y="4029074"/>
                  </a:lnTo>
                  <a:close/>
                </a:path>
              </a:pathLst>
            </a:custGeom>
            <a:solidFill>
              <a:srgbClr val="F9FAFA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1" name="object 11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248399" y="1562099"/>
              <a:ext cx="5181599" cy="3457574"/>
            </a:xfrm>
            <a:prstGeom prst="rect">
              <a:avLst/>
            </a:prstGeom>
          </p:spPr>
        </p:pic>
      </p:grpSp>
      <p:sp>
        <p:nvSpPr>
          <p:cNvPr id="12" name="object 12" descr=""/>
          <p:cNvSpPr txBox="1"/>
          <p:nvPr/>
        </p:nvSpPr>
        <p:spPr>
          <a:xfrm>
            <a:off x="7766397" y="5084889"/>
            <a:ext cx="2145665" cy="2063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고령자와</a:t>
            </a:r>
            <a:r>
              <a:rPr dirty="0" sz="1150" spc="-8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소통하는</a:t>
            </a:r>
            <a:r>
              <a:rPr dirty="0" sz="1150" spc="-8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65">
                <a:solidFill>
                  <a:srgbClr val="6A7280"/>
                </a:solidFill>
                <a:latin typeface="Noto Sans JP"/>
                <a:cs typeface="Noto Sans JP"/>
              </a:rPr>
              <a:t>NLP</a:t>
            </a:r>
            <a:r>
              <a:rPr dirty="0" sz="1150" spc="45">
                <a:solidFill>
                  <a:srgbClr val="6A7280"/>
                </a:solidFill>
                <a:latin typeface="Noto Sans JP"/>
                <a:cs typeface="Noto Sans JP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기반</a:t>
            </a:r>
            <a:r>
              <a:rPr dirty="0" sz="1150" spc="-8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75">
                <a:solidFill>
                  <a:srgbClr val="6A7280"/>
                </a:solidFill>
                <a:latin typeface="Dotum"/>
                <a:cs typeface="Dotum"/>
              </a:rPr>
              <a:t>반려로봇</a:t>
            </a:r>
            <a:endParaRPr sz="1150">
              <a:latin typeface="Dotum"/>
              <a:cs typeface="Dotum"/>
            </a:endParaRPr>
          </a:p>
        </p:txBody>
      </p:sp>
      <p:sp>
        <p:nvSpPr>
          <p:cNvPr id="13" name="object 13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50"/>
              </a:lnSpc>
            </a:pPr>
            <a:r>
              <a:rPr dirty="0" spc="-65">
                <a:latin typeface="Noto Sans JP"/>
                <a:cs typeface="Noto Sans JP"/>
              </a:rPr>
              <a:t>NLP</a:t>
            </a:r>
            <a:r>
              <a:rPr dirty="0" spc="40">
                <a:latin typeface="Noto Sans JP"/>
                <a:cs typeface="Noto Sans JP"/>
              </a:rPr>
              <a:t> </a:t>
            </a:r>
            <a:r>
              <a:rPr dirty="0" spc="-190"/>
              <a:t>기반</a:t>
            </a:r>
            <a:r>
              <a:rPr dirty="0" spc="-90"/>
              <a:t> </a:t>
            </a:r>
            <a:r>
              <a:rPr dirty="0" spc="-190"/>
              <a:t>반려로봇</a:t>
            </a:r>
            <a:r>
              <a:rPr dirty="0" spc="-90"/>
              <a:t> </a:t>
            </a:r>
            <a:r>
              <a:rPr dirty="0" spc="-170"/>
              <a:t>시스템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79173" rIns="0" bIns="0" rtlCol="0" vert="horz">
            <a:spAutoFit/>
          </a:bodyPr>
          <a:lstStyle/>
          <a:p>
            <a:pPr marL="83820">
              <a:lnSpc>
                <a:spcPct val="100000"/>
              </a:lnSpc>
              <a:spcBef>
                <a:spcPts val="100"/>
              </a:spcBef>
            </a:pPr>
            <a:r>
              <a:rPr dirty="0" spc="-580"/>
              <a:t>시스템</a:t>
            </a:r>
            <a:r>
              <a:rPr dirty="0" spc="-320"/>
              <a:t> </a:t>
            </a:r>
            <a:r>
              <a:rPr dirty="0" spc="-600"/>
              <a:t>아키텍처</a:t>
            </a:r>
          </a:p>
        </p:txBody>
      </p:sp>
      <p:sp>
        <p:nvSpPr>
          <p:cNvPr id="3" name="object 3" descr=""/>
          <p:cNvSpPr/>
          <p:nvPr/>
        </p:nvSpPr>
        <p:spPr>
          <a:xfrm>
            <a:off x="609599" y="2362199"/>
            <a:ext cx="5029200" cy="742950"/>
          </a:xfrm>
          <a:custGeom>
            <a:avLst/>
            <a:gdLst/>
            <a:ahLst/>
            <a:cxnLst/>
            <a:rect l="l" t="t" r="r" b="b"/>
            <a:pathLst>
              <a:path w="5029200" h="742950">
                <a:moveTo>
                  <a:pt x="4922404" y="742949"/>
                </a:moveTo>
                <a:lnTo>
                  <a:pt x="106795" y="742949"/>
                </a:lnTo>
                <a:lnTo>
                  <a:pt x="99362" y="742217"/>
                </a:lnTo>
                <a:lnTo>
                  <a:pt x="57038" y="727856"/>
                </a:lnTo>
                <a:lnTo>
                  <a:pt x="23432" y="698391"/>
                </a:lnTo>
                <a:lnTo>
                  <a:pt x="3660" y="658308"/>
                </a:lnTo>
                <a:lnTo>
                  <a:pt x="0" y="636154"/>
                </a:lnTo>
                <a:lnTo>
                  <a:pt x="0" y="628649"/>
                </a:lnTo>
                <a:lnTo>
                  <a:pt x="0" y="106794"/>
                </a:lnTo>
                <a:lnTo>
                  <a:pt x="11572" y="63625"/>
                </a:lnTo>
                <a:lnTo>
                  <a:pt x="38784" y="28170"/>
                </a:lnTo>
                <a:lnTo>
                  <a:pt x="77493" y="5828"/>
                </a:lnTo>
                <a:lnTo>
                  <a:pt x="106795" y="0"/>
                </a:lnTo>
                <a:lnTo>
                  <a:pt x="4922404" y="0"/>
                </a:lnTo>
                <a:lnTo>
                  <a:pt x="4965573" y="11572"/>
                </a:lnTo>
                <a:lnTo>
                  <a:pt x="5001028" y="38784"/>
                </a:lnTo>
                <a:lnTo>
                  <a:pt x="5023369" y="77492"/>
                </a:lnTo>
                <a:lnTo>
                  <a:pt x="5029199" y="106794"/>
                </a:lnTo>
                <a:lnTo>
                  <a:pt x="5029199" y="636154"/>
                </a:lnTo>
                <a:lnTo>
                  <a:pt x="5017625" y="679323"/>
                </a:lnTo>
                <a:lnTo>
                  <a:pt x="4990414" y="714778"/>
                </a:lnTo>
                <a:lnTo>
                  <a:pt x="4951706" y="737121"/>
                </a:lnTo>
                <a:lnTo>
                  <a:pt x="4929837" y="742217"/>
                </a:lnTo>
                <a:lnTo>
                  <a:pt x="4922404" y="742949"/>
                </a:lnTo>
                <a:close/>
              </a:path>
            </a:pathLst>
          </a:custGeom>
          <a:solidFill>
            <a:srgbClr val="F5F5F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/>
          <p:nvPr/>
        </p:nvSpPr>
        <p:spPr>
          <a:xfrm>
            <a:off x="609599" y="3219449"/>
            <a:ext cx="5029200" cy="742950"/>
          </a:xfrm>
          <a:custGeom>
            <a:avLst/>
            <a:gdLst/>
            <a:ahLst/>
            <a:cxnLst/>
            <a:rect l="l" t="t" r="r" b="b"/>
            <a:pathLst>
              <a:path w="5029200" h="742950">
                <a:moveTo>
                  <a:pt x="4922404" y="742949"/>
                </a:moveTo>
                <a:lnTo>
                  <a:pt x="106795" y="742949"/>
                </a:lnTo>
                <a:lnTo>
                  <a:pt x="99362" y="742217"/>
                </a:lnTo>
                <a:lnTo>
                  <a:pt x="57038" y="727855"/>
                </a:lnTo>
                <a:lnTo>
                  <a:pt x="23432" y="698391"/>
                </a:lnTo>
                <a:lnTo>
                  <a:pt x="3660" y="658308"/>
                </a:lnTo>
                <a:lnTo>
                  <a:pt x="0" y="636154"/>
                </a:lnTo>
                <a:lnTo>
                  <a:pt x="0" y="628649"/>
                </a:lnTo>
                <a:lnTo>
                  <a:pt x="0" y="106794"/>
                </a:lnTo>
                <a:lnTo>
                  <a:pt x="11572" y="63624"/>
                </a:lnTo>
                <a:lnTo>
                  <a:pt x="38784" y="28170"/>
                </a:lnTo>
                <a:lnTo>
                  <a:pt x="77493" y="5828"/>
                </a:lnTo>
                <a:lnTo>
                  <a:pt x="106795" y="0"/>
                </a:lnTo>
                <a:lnTo>
                  <a:pt x="4922404" y="0"/>
                </a:lnTo>
                <a:lnTo>
                  <a:pt x="4965573" y="11572"/>
                </a:lnTo>
                <a:lnTo>
                  <a:pt x="5001028" y="38783"/>
                </a:lnTo>
                <a:lnTo>
                  <a:pt x="5023369" y="77492"/>
                </a:lnTo>
                <a:lnTo>
                  <a:pt x="5029199" y="106794"/>
                </a:lnTo>
                <a:lnTo>
                  <a:pt x="5029199" y="636154"/>
                </a:lnTo>
                <a:lnTo>
                  <a:pt x="5017625" y="679323"/>
                </a:lnTo>
                <a:lnTo>
                  <a:pt x="4990414" y="714778"/>
                </a:lnTo>
                <a:lnTo>
                  <a:pt x="4951706" y="737120"/>
                </a:lnTo>
                <a:lnTo>
                  <a:pt x="4929837" y="742217"/>
                </a:lnTo>
                <a:lnTo>
                  <a:pt x="4922404" y="742949"/>
                </a:lnTo>
                <a:close/>
              </a:path>
            </a:pathLst>
          </a:custGeom>
          <a:solidFill>
            <a:srgbClr val="F5F5F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/>
          <p:nvPr/>
        </p:nvSpPr>
        <p:spPr>
          <a:xfrm>
            <a:off x="609599" y="4076699"/>
            <a:ext cx="5029200" cy="742950"/>
          </a:xfrm>
          <a:custGeom>
            <a:avLst/>
            <a:gdLst/>
            <a:ahLst/>
            <a:cxnLst/>
            <a:rect l="l" t="t" r="r" b="b"/>
            <a:pathLst>
              <a:path w="5029200" h="742950">
                <a:moveTo>
                  <a:pt x="4922404" y="742949"/>
                </a:moveTo>
                <a:lnTo>
                  <a:pt x="106795" y="742949"/>
                </a:lnTo>
                <a:lnTo>
                  <a:pt x="99362" y="742217"/>
                </a:lnTo>
                <a:lnTo>
                  <a:pt x="57038" y="727856"/>
                </a:lnTo>
                <a:lnTo>
                  <a:pt x="23432" y="698391"/>
                </a:lnTo>
                <a:lnTo>
                  <a:pt x="3660" y="658309"/>
                </a:lnTo>
                <a:lnTo>
                  <a:pt x="0" y="636154"/>
                </a:lnTo>
                <a:lnTo>
                  <a:pt x="0" y="628649"/>
                </a:lnTo>
                <a:lnTo>
                  <a:pt x="0" y="106794"/>
                </a:lnTo>
                <a:lnTo>
                  <a:pt x="11572" y="63624"/>
                </a:lnTo>
                <a:lnTo>
                  <a:pt x="38784" y="28170"/>
                </a:lnTo>
                <a:lnTo>
                  <a:pt x="77493" y="5828"/>
                </a:lnTo>
                <a:lnTo>
                  <a:pt x="106795" y="0"/>
                </a:lnTo>
                <a:lnTo>
                  <a:pt x="4922404" y="0"/>
                </a:lnTo>
                <a:lnTo>
                  <a:pt x="4965573" y="11571"/>
                </a:lnTo>
                <a:lnTo>
                  <a:pt x="5001028" y="38784"/>
                </a:lnTo>
                <a:lnTo>
                  <a:pt x="5023369" y="77492"/>
                </a:lnTo>
                <a:lnTo>
                  <a:pt x="5029199" y="106794"/>
                </a:lnTo>
                <a:lnTo>
                  <a:pt x="5029199" y="636154"/>
                </a:lnTo>
                <a:lnTo>
                  <a:pt x="5017625" y="679323"/>
                </a:lnTo>
                <a:lnTo>
                  <a:pt x="4990414" y="714778"/>
                </a:lnTo>
                <a:lnTo>
                  <a:pt x="4951706" y="737120"/>
                </a:lnTo>
                <a:lnTo>
                  <a:pt x="4929837" y="742217"/>
                </a:lnTo>
                <a:lnTo>
                  <a:pt x="4922404" y="742949"/>
                </a:lnTo>
                <a:close/>
              </a:path>
            </a:pathLst>
          </a:custGeom>
          <a:solidFill>
            <a:srgbClr val="F5F5F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/>
          <p:nvPr/>
        </p:nvSpPr>
        <p:spPr>
          <a:xfrm>
            <a:off x="609599" y="4933949"/>
            <a:ext cx="5029200" cy="742950"/>
          </a:xfrm>
          <a:custGeom>
            <a:avLst/>
            <a:gdLst/>
            <a:ahLst/>
            <a:cxnLst/>
            <a:rect l="l" t="t" r="r" b="b"/>
            <a:pathLst>
              <a:path w="5029200" h="742950">
                <a:moveTo>
                  <a:pt x="4922404" y="742949"/>
                </a:moveTo>
                <a:lnTo>
                  <a:pt x="106795" y="742949"/>
                </a:lnTo>
                <a:lnTo>
                  <a:pt x="99362" y="742217"/>
                </a:lnTo>
                <a:lnTo>
                  <a:pt x="57038" y="727856"/>
                </a:lnTo>
                <a:lnTo>
                  <a:pt x="23432" y="698391"/>
                </a:lnTo>
                <a:lnTo>
                  <a:pt x="3660" y="658309"/>
                </a:lnTo>
                <a:lnTo>
                  <a:pt x="0" y="636154"/>
                </a:lnTo>
                <a:lnTo>
                  <a:pt x="0" y="628649"/>
                </a:lnTo>
                <a:lnTo>
                  <a:pt x="0" y="106794"/>
                </a:lnTo>
                <a:lnTo>
                  <a:pt x="11572" y="63625"/>
                </a:lnTo>
                <a:lnTo>
                  <a:pt x="38784" y="28170"/>
                </a:lnTo>
                <a:lnTo>
                  <a:pt x="77493" y="5828"/>
                </a:lnTo>
                <a:lnTo>
                  <a:pt x="106795" y="0"/>
                </a:lnTo>
                <a:lnTo>
                  <a:pt x="4922404" y="0"/>
                </a:lnTo>
                <a:lnTo>
                  <a:pt x="4965573" y="11572"/>
                </a:lnTo>
                <a:lnTo>
                  <a:pt x="5001028" y="38784"/>
                </a:lnTo>
                <a:lnTo>
                  <a:pt x="5023369" y="77492"/>
                </a:lnTo>
                <a:lnTo>
                  <a:pt x="5029199" y="106794"/>
                </a:lnTo>
                <a:lnTo>
                  <a:pt x="5029199" y="636154"/>
                </a:lnTo>
                <a:lnTo>
                  <a:pt x="5017625" y="679324"/>
                </a:lnTo>
                <a:lnTo>
                  <a:pt x="4990414" y="714778"/>
                </a:lnTo>
                <a:lnTo>
                  <a:pt x="4951706" y="737121"/>
                </a:lnTo>
                <a:lnTo>
                  <a:pt x="4929837" y="742217"/>
                </a:lnTo>
                <a:lnTo>
                  <a:pt x="4922404" y="742949"/>
                </a:lnTo>
                <a:close/>
              </a:path>
            </a:pathLst>
          </a:custGeom>
          <a:solidFill>
            <a:srgbClr val="F5F5F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16700"/>
              </a:lnSpc>
              <a:spcBef>
                <a:spcPts val="95"/>
              </a:spcBef>
            </a:pPr>
            <a:r>
              <a:rPr dirty="0" sz="1450" spc="-40">
                <a:latin typeface="Noto Sans JP"/>
                <a:cs typeface="Noto Sans JP"/>
              </a:rPr>
              <a:t>NLP</a:t>
            </a:r>
            <a:r>
              <a:rPr dirty="0" sz="1450" spc="-35">
                <a:latin typeface="Noto Sans JP"/>
                <a:cs typeface="Noto Sans JP"/>
              </a:rPr>
              <a:t> </a:t>
            </a:r>
            <a:r>
              <a:rPr dirty="0" spc="-270"/>
              <a:t>기반</a:t>
            </a:r>
            <a:r>
              <a:rPr dirty="0" spc="-125"/>
              <a:t> </a:t>
            </a:r>
            <a:r>
              <a:rPr dirty="0" spc="-270"/>
              <a:t>반려로봇</a:t>
            </a:r>
            <a:r>
              <a:rPr dirty="0" spc="-125"/>
              <a:t> </a:t>
            </a:r>
            <a:r>
              <a:rPr dirty="0" spc="-270"/>
              <a:t>시스템은</a:t>
            </a:r>
            <a:r>
              <a:rPr dirty="0" spc="-125"/>
              <a:t> </a:t>
            </a:r>
            <a:r>
              <a:rPr dirty="0" spc="-270"/>
              <a:t>다음과</a:t>
            </a:r>
            <a:r>
              <a:rPr dirty="0" spc="-125"/>
              <a:t> </a:t>
            </a:r>
            <a:r>
              <a:rPr dirty="0" spc="-270"/>
              <a:t>같은</a:t>
            </a:r>
            <a:r>
              <a:rPr dirty="0" spc="-125"/>
              <a:t> </a:t>
            </a:r>
            <a:r>
              <a:rPr dirty="0" spc="-270"/>
              <a:t>핵심</a:t>
            </a:r>
            <a:r>
              <a:rPr dirty="0" spc="-125"/>
              <a:t> </a:t>
            </a:r>
            <a:r>
              <a:rPr dirty="0" spc="-270"/>
              <a:t>구성요소로</a:t>
            </a:r>
            <a:r>
              <a:rPr dirty="0" spc="-125"/>
              <a:t> </a:t>
            </a:r>
            <a:r>
              <a:rPr dirty="0" spc="-270"/>
              <a:t>이루어져</a:t>
            </a:r>
            <a:r>
              <a:rPr dirty="0" spc="-125"/>
              <a:t> </a:t>
            </a:r>
            <a:r>
              <a:rPr dirty="0" spc="-320"/>
              <a:t>있</a:t>
            </a:r>
            <a:r>
              <a:rPr dirty="0" spc="-195"/>
              <a:t> 으며</a:t>
            </a:r>
            <a:r>
              <a:rPr dirty="0" sz="1450" spc="-195">
                <a:latin typeface="Noto Sans JP"/>
                <a:cs typeface="Noto Sans JP"/>
              </a:rPr>
              <a:t>,</a:t>
            </a:r>
            <a:r>
              <a:rPr dirty="0" sz="1450" spc="50">
                <a:latin typeface="Noto Sans JP"/>
                <a:cs typeface="Noto Sans JP"/>
              </a:rPr>
              <a:t> </a:t>
            </a:r>
            <a:r>
              <a:rPr dirty="0" spc="-270"/>
              <a:t>각</a:t>
            </a:r>
            <a:r>
              <a:rPr dirty="0" spc="-125"/>
              <a:t> </a:t>
            </a:r>
            <a:r>
              <a:rPr dirty="0" spc="-270"/>
              <a:t>요소</a:t>
            </a:r>
            <a:r>
              <a:rPr dirty="0" spc="-120"/>
              <a:t> </a:t>
            </a:r>
            <a:r>
              <a:rPr dirty="0" spc="-270"/>
              <a:t>간의</a:t>
            </a:r>
            <a:r>
              <a:rPr dirty="0" spc="-125"/>
              <a:t> </a:t>
            </a:r>
            <a:r>
              <a:rPr dirty="0" spc="-270"/>
              <a:t>원활한</a:t>
            </a:r>
            <a:r>
              <a:rPr dirty="0" spc="-125"/>
              <a:t> </a:t>
            </a:r>
            <a:r>
              <a:rPr dirty="0" spc="-270"/>
              <a:t>통신과</a:t>
            </a:r>
            <a:r>
              <a:rPr dirty="0" spc="-120"/>
              <a:t> </a:t>
            </a:r>
            <a:r>
              <a:rPr dirty="0" spc="-270"/>
              <a:t>연동이</a:t>
            </a:r>
            <a:r>
              <a:rPr dirty="0" spc="-125"/>
              <a:t> </a:t>
            </a:r>
            <a:r>
              <a:rPr dirty="0" spc="-270"/>
              <a:t>가능한</a:t>
            </a:r>
            <a:r>
              <a:rPr dirty="0" spc="-120"/>
              <a:t> </a:t>
            </a:r>
            <a:r>
              <a:rPr dirty="0" spc="-270"/>
              <a:t>구조로</a:t>
            </a:r>
            <a:r>
              <a:rPr dirty="0" spc="-125"/>
              <a:t> </a:t>
            </a:r>
            <a:r>
              <a:rPr dirty="0" spc="-280"/>
              <a:t>설계되었습니 </a:t>
            </a:r>
            <a:r>
              <a:rPr dirty="0" spc="-25"/>
              <a:t>다</a:t>
            </a:r>
            <a:r>
              <a:rPr dirty="0" sz="1450" spc="-25">
                <a:latin typeface="Noto Sans JP"/>
                <a:cs typeface="Noto Sans JP"/>
              </a:rPr>
              <a:t>.</a:t>
            </a:r>
            <a:endParaRPr sz="1450">
              <a:latin typeface="Noto Sans JP"/>
              <a:cs typeface="Noto Sans JP"/>
            </a:endParaRPr>
          </a:p>
          <a:p>
            <a:pPr marL="164465">
              <a:lnSpc>
                <a:spcPct val="100000"/>
              </a:lnSpc>
              <a:spcBef>
                <a:spcPts val="2275"/>
              </a:spcBef>
            </a:pPr>
            <a:r>
              <a:rPr dirty="0" sz="1700" spc="-325" b="1">
                <a:solidFill>
                  <a:srgbClr val="0066CC"/>
                </a:solidFill>
                <a:latin typeface="Malgun Gothic"/>
                <a:cs typeface="Malgun Gothic"/>
              </a:rPr>
              <a:t>메인</a:t>
            </a:r>
            <a:r>
              <a:rPr dirty="0" sz="1700" spc="-180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700" spc="-350" b="1">
                <a:solidFill>
                  <a:srgbClr val="0066CC"/>
                </a:solidFill>
                <a:latin typeface="Malgun Gothic"/>
                <a:cs typeface="Malgun Gothic"/>
              </a:rPr>
              <a:t>시스템</a:t>
            </a:r>
            <a:endParaRPr sz="1700">
              <a:latin typeface="Malgun Gothic"/>
              <a:cs typeface="Malgun Gothic"/>
            </a:endParaRPr>
          </a:p>
          <a:p>
            <a:pPr marL="164465">
              <a:lnSpc>
                <a:spcPct val="100000"/>
              </a:lnSpc>
              <a:spcBef>
                <a:spcPts val="259"/>
              </a:spcBef>
            </a:pPr>
            <a:r>
              <a:rPr dirty="0" sz="1350" spc="-260"/>
              <a:t>중앙</a:t>
            </a:r>
            <a:r>
              <a:rPr dirty="0" sz="1350" spc="-114"/>
              <a:t> </a:t>
            </a:r>
            <a:r>
              <a:rPr dirty="0" sz="1350" spc="-260"/>
              <a:t>처리</a:t>
            </a:r>
            <a:r>
              <a:rPr dirty="0" sz="1350" spc="-114"/>
              <a:t> </a:t>
            </a:r>
            <a:r>
              <a:rPr dirty="0" sz="1350" spc="-260"/>
              <a:t>장치</a:t>
            </a:r>
            <a:r>
              <a:rPr dirty="0" sz="1350" spc="-114"/>
              <a:t> </a:t>
            </a:r>
            <a:r>
              <a:rPr dirty="0" sz="1350" spc="-190"/>
              <a:t>역할</a:t>
            </a:r>
            <a:r>
              <a:rPr dirty="0" sz="1300" spc="-190">
                <a:latin typeface="Noto Sans JP"/>
                <a:cs typeface="Noto Sans JP"/>
              </a:rPr>
              <a:t>,</a:t>
            </a:r>
            <a:r>
              <a:rPr dirty="0" sz="1300" spc="40">
                <a:latin typeface="Noto Sans JP"/>
                <a:cs typeface="Noto Sans JP"/>
              </a:rPr>
              <a:t> </a:t>
            </a:r>
            <a:r>
              <a:rPr dirty="0" sz="1300" spc="-35">
                <a:latin typeface="Noto Sans JP"/>
                <a:cs typeface="Noto Sans JP"/>
              </a:rPr>
              <a:t>1.2B </a:t>
            </a:r>
            <a:r>
              <a:rPr dirty="0" sz="1300" spc="-45">
                <a:latin typeface="Noto Sans JP"/>
                <a:cs typeface="Noto Sans JP"/>
              </a:rPr>
              <a:t>LLM</a:t>
            </a:r>
            <a:r>
              <a:rPr dirty="0" sz="1300" spc="25">
                <a:latin typeface="Noto Sans JP"/>
                <a:cs typeface="Noto Sans JP"/>
              </a:rPr>
              <a:t> </a:t>
            </a:r>
            <a:r>
              <a:rPr dirty="0" sz="1350" spc="-260"/>
              <a:t>모델</a:t>
            </a:r>
            <a:r>
              <a:rPr dirty="0" sz="1350" spc="-114"/>
              <a:t> </a:t>
            </a:r>
            <a:r>
              <a:rPr dirty="0" sz="1350" spc="-285"/>
              <a:t>탑재</a:t>
            </a:r>
            <a:endParaRPr sz="1350">
              <a:latin typeface="Noto Sans JP"/>
              <a:cs typeface="Noto Sans JP"/>
            </a:endParaRPr>
          </a:p>
          <a:p>
            <a:pPr>
              <a:lnSpc>
                <a:spcPct val="100000"/>
              </a:lnSpc>
              <a:spcBef>
                <a:spcPts val="1265"/>
              </a:spcBef>
            </a:pPr>
            <a:endParaRPr sz="1200"/>
          </a:p>
          <a:p>
            <a:pPr marL="164465">
              <a:lnSpc>
                <a:spcPct val="100000"/>
              </a:lnSpc>
              <a:spcBef>
                <a:spcPts val="5"/>
              </a:spcBef>
            </a:pPr>
            <a:r>
              <a:rPr dirty="0" sz="1700" spc="-325" b="1">
                <a:solidFill>
                  <a:srgbClr val="0066CC"/>
                </a:solidFill>
                <a:latin typeface="Malgun Gothic"/>
                <a:cs typeface="Malgun Gothic"/>
              </a:rPr>
              <a:t>로봇</a:t>
            </a:r>
            <a:r>
              <a:rPr dirty="0" sz="1700" spc="-180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700" spc="-360" b="1">
                <a:solidFill>
                  <a:srgbClr val="0066CC"/>
                </a:solidFill>
                <a:latin typeface="Malgun Gothic"/>
                <a:cs typeface="Malgun Gothic"/>
              </a:rPr>
              <a:t>본체</a:t>
            </a:r>
            <a:endParaRPr sz="1700">
              <a:latin typeface="Malgun Gothic"/>
              <a:cs typeface="Malgun Gothic"/>
            </a:endParaRPr>
          </a:p>
          <a:p>
            <a:pPr marL="164465">
              <a:lnSpc>
                <a:spcPct val="100000"/>
              </a:lnSpc>
              <a:spcBef>
                <a:spcPts val="259"/>
              </a:spcBef>
            </a:pPr>
            <a:r>
              <a:rPr dirty="0" sz="1350" spc="-260"/>
              <a:t>사용자와</a:t>
            </a:r>
            <a:r>
              <a:rPr dirty="0" sz="1350" spc="-100"/>
              <a:t> </a:t>
            </a:r>
            <a:r>
              <a:rPr dirty="0" sz="1350" spc="-260"/>
              <a:t>직접</a:t>
            </a:r>
            <a:r>
              <a:rPr dirty="0" sz="1350" spc="-100"/>
              <a:t> </a:t>
            </a:r>
            <a:r>
              <a:rPr dirty="0" sz="1350" spc="-220"/>
              <a:t>상호작용</a:t>
            </a:r>
            <a:r>
              <a:rPr dirty="0" sz="1300" spc="-220">
                <a:latin typeface="Noto Sans JP"/>
                <a:cs typeface="Noto Sans JP"/>
              </a:rPr>
              <a:t>,</a:t>
            </a:r>
            <a:r>
              <a:rPr dirty="0" sz="1300" spc="55">
                <a:latin typeface="Noto Sans JP"/>
                <a:cs typeface="Noto Sans JP"/>
              </a:rPr>
              <a:t> </a:t>
            </a:r>
            <a:r>
              <a:rPr dirty="0" sz="1350" spc="-260"/>
              <a:t>센서와</a:t>
            </a:r>
            <a:r>
              <a:rPr dirty="0" sz="1350" spc="-95"/>
              <a:t> </a:t>
            </a:r>
            <a:r>
              <a:rPr dirty="0" sz="1350" spc="-260"/>
              <a:t>구동부</a:t>
            </a:r>
            <a:r>
              <a:rPr dirty="0" sz="1350" spc="-100"/>
              <a:t> </a:t>
            </a:r>
            <a:r>
              <a:rPr dirty="0" sz="1350" spc="-285"/>
              <a:t>포함</a:t>
            </a:r>
            <a:endParaRPr sz="1350">
              <a:latin typeface="Noto Sans JP"/>
              <a:cs typeface="Noto Sans JP"/>
            </a:endParaRPr>
          </a:p>
          <a:p>
            <a:pPr>
              <a:lnSpc>
                <a:spcPct val="100000"/>
              </a:lnSpc>
              <a:spcBef>
                <a:spcPts val="1265"/>
              </a:spcBef>
            </a:pPr>
            <a:endParaRPr sz="1200"/>
          </a:p>
          <a:p>
            <a:pPr marL="164465">
              <a:lnSpc>
                <a:spcPct val="100000"/>
              </a:lnSpc>
              <a:spcBef>
                <a:spcPts val="5"/>
              </a:spcBef>
            </a:pPr>
            <a:r>
              <a:rPr dirty="0" sz="1650" spc="-114" b="1">
                <a:solidFill>
                  <a:srgbClr val="0066CC"/>
                </a:solidFill>
                <a:latin typeface="Noto Sans JP"/>
                <a:cs typeface="Noto Sans JP"/>
              </a:rPr>
              <a:t>IoT</a:t>
            </a:r>
            <a:r>
              <a:rPr dirty="0" sz="1650" spc="30" b="1">
                <a:solidFill>
                  <a:srgbClr val="0066CC"/>
                </a:solidFill>
                <a:latin typeface="Noto Sans JP"/>
                <a:cs typeface="Noto Sans JP"/>
              </a:rPr>
              <a:t> </a:t>
            </a:r>
            <a:r>
              <a:rPr dirty="0" sz="1700" spc="-325" b="1">
                <a:solidFill>
                  <a:srgbClr val="0066CC"/>
                </a:solidFill>
                <a:latin typeface="Malgun Gothic"/>
                <a:cs typeface="Malgun Gothic"/>
              </a:rPr>
              <a:t>기기</a:t>
            </a:r>
            <a:r>
              <a:rPr dirty="0" sz="1700" spc="-180" b="1">
                <a:solidFill>
                  <a:srgbClr val="0066CC"/>
                </a:solidFill>
                <a:latin typeface="Malgun Gothic"/>
                <a:cs typeface="Malgun Gothic"/>
              </a:rPr>
              <a:t> </a:t>
            </a:r>
            <a:r>
              <a:rPr dirty="0" sz="1700" spc="-360" b="1">
                <a:solidFill>
                  <a:srgbClr val="0066CC"/>
                </a:solidFill>
                <a:latin typeface="Malgun Gothic"/>
                <a:cs typeface="Malgun Gothic"/>
              </a:rPr>
              <a:t>연동</a:t>
            </a:r>
            <a:endParaRPr sz="1700">
              <a:latin typeface="Malgun Gothic"/>
              <a:cs typeface="Malgun Gothic"/>
            </a:endParaRPr>
          </a:p>
          <a:p>
            <a:pPr marL="164465">
              <a:lnSpc>
                <a:spcPct val="100000"/>
              </a:lnSpc>
              <a:spcBef>
                <a:spcPts val="259"/>
              </a:spcBef>
            </a:pPr>
            <a:r>
              <a:rPr dirty="0" sz="1300" spc="-35">
                <a:latin typeface="Noto Sans JP"/>
                <a:cs typeface="Noto Sans JP"/>
              </a:rPr>
              <a:t>TV,</a:t>
            </a:r>
            <a:r>
              <a:rPr dirty="0" sz="1300" spc="25">
                <a:latin typeface="Noto Sans JP"/>
                <a:cs typeface="Noto Sans JP"/>
              </a:rPr>
              <a:t> </a:t>
            </a:r>
            <a:r>
              <a:rPr dirty="0" sz="1350" spc="-260"/>
              <a:t>조명</a:t>
            </a:r>
            <a:r>
              <a:rPr dirty="0" sz="1350" spc="-114"/>
              <a:t> </a:t>
            </a:r>
            <a:r>
              <a:rPr dirty="0" sz="1350" spc="-260"/>
              <a:t>등</a:t>
            </a:r>
            <a:r>
              <a:rPr dirty="0" sz="1350" spc="-114"/>
              <a:t> </a:t>
            </a:r>
            <a:r>
              <a:rPr dirty="0" sz="1350" spc="-260"/>
              <a:t>스마트홈</a:t>
            </a:r>
            <a:r>
              <a:rPr dirty="0" sz="1350" spc="-114"/>
              <a:t> </a:t>
            </a:r>
            <a:r>
              <a:rPr dirty="0" sz="1350" spc="-260"/>
              <a:t>기기와</a:t>
            </a:r>
            <a:r>
              <a:rPr dirty="0" sz="1350" spc="-114"/>
              <a:t> </a:t>
            </a:r>
            <a:r>
              <a:rPr dirty="0" sz="1350" spc="-260"/>
              <a:t>실시간</a:t>
            </a:r>
            <a:r>
              <a:rPr dirty="0" sz="1350" spc="-114"/>
              <a:t> </a:t>
            </a:r>
            <a:r>
              <a:rPr dirty="0" sz="1350" spc="-285"/>
              <a:t>제어</a:t>
            </a:r>
            <a:endParaRPr sz="1350">
              <a:latin typeface="Noto Sans JP"/>
              <a:cs typeface="Noto Sans JP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749299" y="4998878"/>
            <a:ext cx="2993390" cy="563245"/>
          </a:xfrm>
          <a:prstGeom prst="rect">
            <a:avLst/>
          </a:prstGeom>
        </p:spPr>
        <p:txBody>
          <a:bodyPr wrap="square" lIns="0" tIns="52069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409"/>
              </a:spcBef>
            </a:pPr>
            <a:r>
              <a:rPr dirty="0" sz="1650" spc="-100" b="1">
                <a:solidFill>
                  <a:srgbClr val="0066CC"/>
                </a:solidFill>
                <a:latin typeface="Noto Sans JP"/>
                <a:cs typeface="Noto Sans JP"/>
              </a:rPr>
              <a:t>NRF</a:t>
            </a:r>
            <a:r>
              <a:rPr dirty="0" sz="1650" spc="20" b="1">
                <a:solidFill>
                  <a:srgbClr val="0066CC"/>
                </a:solidFill>
                <a:latin typeface="Noto Sans JP"/>
                <a:cs typeface="Noto Sans JP"/>
              </a:rPr>
              <a:t> </a:t>
            </a:r>
            <a:r>
              <a:rPr dirty="0" sz="1700" spc="-345" b="1">
                <a:solidFill>
                  <a:srgbClr val="0066CC"/>
                </a:solidFill>
                <a:latin typeface="Malgun Gothic"/>
                <a:cs typeface="Malgun Gothic"/>
              </a:rPr>
              <a:t>무선통신</a:t>
            </a:r>
            <a:endParaRPr sz="1700">
              <a:latin typeface="Malgun Gothic"/>
              <a:cs typeface="Malgun Gothic"/>
            </a:endParaRPr>
          </a:p>
          <a:p>
            <a:pPr marL="12700">
              <a:lnSpc>
                <a:spcPct val="100000"/>
              </a:lnSpc>
              <a:spcBef>
                <a:spcPts val="260"/>
              </a:spcBef>
            </a:pPr>
            <a:r>
              <a:rPr dirty="0" sz="1300" spc="-50">
                <a:solidFill>
                  <a:srgbClr val="333333"/>
                </a:solidFill>
                <a:latin typeface="Noto Sans JP"/>
                <a:cs typeface="Noto Sans JP"/>
              </a:rPr>
              <a:t>2.4GHz</a:t>
            </a:r>
            <a:r>
              <a:rPr dirty="0" sz="1300" spc="-1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00" spc="-55">
                <a:solidFill>
                  <a:srgbClr val="333333"/>
                </a:solidFill>
                <a:latin typeface="Noto Sans JP"/>
                <a:cs typeface="Noto Sans JP"/>
              </a:rPr>
              <a:t>NRF24L01</a:t>
            </a:r>
            <a:r>
              <a:rPr dirty="0" sz="1300" spc="25">
                <a:solidFill>
                  <a:srgbClr val="333333"/>
                </a:solidFill>
                <a:latin typeface="Noto Sans JP"/>
                <a:cs typeface="Noto Sans JP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기반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저전력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무선통신</a:t>
            </a:r>
            <a:r>
              <a:rPr dirty="0" sz="1350" spc="-114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구현</a:t>
            </a:r>
            <a:endParaRPr sz="1350">
              <a:latin typeface="Dotum"/>
              <a:cs typeface="Dotum"/>
            </a:endParaRPr>
          </a:p>
        </p:txBody>
      </p:sp>
      <p:sp>
        <p:nvSpPr>
          <p:cNvPr id="9" name="object 9" descr=""/>
          <p:cNvSpPr/>
          <p:nvPr/>
        </p:nvSpPr>
        <p:spPr>
          <a:xfrm>
            <a:off x="6095998" y="1428749"/>
            <a:ext cx="5486400" cy="4381500"/>
          </a:xfrm>
          <a:custGeom>
            <a:avLst/>
            <a:gdLst/>
            <a:ahLst/>
            <a:cxnLst/>
            <a:rect l="l" t="t" r="r" b="b"/>
            <a:pathLst>
              <a:path w="5486400" h="4381500">
                <a:moveTo>
                  <a:pt x="5379605" y="4381499"/>
                </a:moveTo>
                <a:lnTo>
                  <a:pt x="106795" y="4381499"/>
                </a:lnTo>
                <a:lnTo>
                  <a:pt x="99362" y="4380767"/>
                </a:lnTo>
                <a:lnTo>
                  <a:pt x="57038" y="4366405"/>
                </a:lnTo>
                <a:lnTo>
                  <a:pt x="23432" y="4336941"/>
                </a:lnTo>
                <a:lnTo>
                  <a:pt x="3660" y="4296858"/>
                </a:lnTo>
                <a:lnTo>
                  <a:pt x="0" y="4274704"/>
                </a:lnTo>
                <a:lnTo>
                  <a:pt x="0" y="4267199"/>
                </a:lnTo>
                <a:lnTo>
                  <a:pt x="0" y="106794"/>
                </a:lnTo>
                <a:lnTo>
                  <a:pt x="11572" y="63625"/>
                </a:lnTo>
                <a:lnTo>
                  <a:pt x="38784" y="28170"/>
                </a:lnTo>
                <a:lnTo>
                  <a:pt x="77493" y="5828"/>
                </a:lnTo>
                <a:lnTo>
                  <a:pt x="106795" y="0"/>
                </a:lnTo>
                <a:lnTo>
                  <a:pt x="5379605" y="0"/>
                </a:lnTo>
                <a:lnTo>
                  <a:pt x="5422772" y="11572"/>
                </a:lnTo>
                <a:lnTo>
                  <a:pt x="5458227" y="38784"/>
                </a:lnTo>
                <a:lnTo>
                  <a:pt x="5480570" y="77492"/>
                </a:lnTo>
                <a:lnTo>
                  <a:pt x="5486398" y="106794"/>
                </a:lnTo>
                <a:lnTo>
                  <a:pt x="5486398" y="4274704"/>
                </a:lnTo>
                <a:lnTo>
                  <a:pt x="5474825" y="4317873"/>
                </a:lnTo>
                <a:lnTo>
                  <a:pt x="5447614" y="4353328"/>
                </a:lnTo>
                <a:lnTo>
                  <a:pt x="5408906" y="4375670"/>
                </a:lnTo>
                <a:lnTo>
                  <a:pt x="5387037" y="4380767"/>
                </a:lnTo>
                <a:lnTo>
                  <a:pt x="5379605" y="4381499"/>
                </a:lnTo>
                <a:close/>
              </a:path>
            </a:pathLst>
          </a:custGeom>
          <a:solidFill>
            <a:srgbClr val="F9FAF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 descr=""/>
          <p:cNvSpPr txBox="1"/>
          <p:nvPr/>
        </p:nvSpPr>
        <p:spPr>
          <a:xfrm>
            <a:off x="6776541" y="5456364"/>
            <a:ext cx="4125595" cy="2063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150" spc="-65">
                <a:solidFill>
                  <a:srgbClr val="6A7280"/>
                </a:solidFill>
                <a:latin typeface="Noto Sans JP"/>
                <a:cs typeface="Noto Sans JP"/>
              </a:rPr>
              <a:t>NLP</a:t>
            </a:r>
            <a:r>
              <a:rPr dirty="0" sz="1150" spc="45">
                <a:solidFill>
                  <a:srgbClr val="6A7280"/>
                </a:solidFill>
                <a:latin typeface="Noto Sans JP"/>
                <a:cs typeface="Noto Sans JP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기반</a:t>
            </a:r>
            <a:r>
              <a:rPr dirty="0" sz="11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반려로봇</a:t>
            </a:r>
            <a:r>
              <a:rPr dirty="0" sz="11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시스템</a:t>
            </a:r>
            <a:r>
              <a:rPr dirty="0" sz="1150" spc="-8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50">
                <a:solidFill>
                  <a:srgbClr val="6A7280"/>
                </a:solidFill>
                <a:latin typeface="Dotum"/>
                <a:cs typeface="Dotum"/>
              </a:rPr>
              <a:t>구성도</a:t>
            </a:r>
            <a:r>
              <a:rPr dirty="0" sz="1150" spc="-150">
                <a:solidFill>
                  <a:srgbClr val="6A7280"/>
                </a:solidFill>
                <a:latin typeface="Noto Sans JP"/>
                <a:cs typeface="Noto Sans JP"/>
              </a:rPr>
              <a:t>:</a:t>
            </a:r>
            <a:r>
              <a:rPr dirty="0" sz="1150" spc="50">
                <a:solidFill>
                  <a:srgbClr val="6A7280"/>
                </a:solidFill>
                <a:latin typeface="Noto Sans JP"/>
                <a:cs typeface="Noto Sans JP"/>
              </a:rPr>
              <a:t> </a:t>
            </a:r>
            <a:r>
              <a:rPr dirty="0" sz="1150" spc="-165">
                <a:solidFill>
                  <a:srgbClr val="6A7280"/>
                </a:solidFill>
                <a:latin typeface="Dotum"/>
                <a:cs typeface="Dotum"/>
              </a:rPr>
              <a:t>메인시스템</a:t>
            </a:r>
            <a:r>
              <a:rPr dirty="0" sz="1150" spc="-165">
                <a:solidFill>
                  <a:srgbClr val="6A7280"/>
                </a:solidFill>
                <a:latin typeface="Noto Sans JP"/>
                <a:cs typeface="Noto Sans JP"/>
              </a:rPr>
              <a:t>-</a:t>
            </a:r>
            <a:r>
              <a:rPr dirty="0" sz="1150" spc="-140">
                <a:solidFill>
                  <a:srgbClr val="6A7280"/>
                </a:solidFill>
                <a:latin typeface="Dotum"/>
                <a:cs typeface="Dotum"/>
              </a:rPr>
              <a:t>로봇</a:t>
            </a:r>
            <a:r>
              <a:rPr dirty="0" sz="1150" spc="-140">
                <a:solidFill>
                  <a:srgbClr val="6A7280"/>
                </a:solidFill>
                <a:latin typeface="Noto Sans JP"/>
                <a:cs typeface="Noto Sans JP"/>
              </a:rPr>
              <a:t>-</a:t>
            </a:r>
            <a:r>
              <a:rPr dirty="0" sz="1150" spc="-70">
                <a:solidFill>
                  <a:srgbClr val="6A7280"/>
                </a:solidFill>
                <a:latin typeface="Noto Sans JP"/>
                <a:cs typeface="Noto Sans JP"/>
              </a:rPr>
              <a:t>IoT</a:t>
            </a:r>
            <a:r>
              <a:rPr dirty="0" sz="1150" spc="50">
                <a:solidFill>
                  <a:srgbClr val="6A7280"/>
                </a:solidFill>
                <a:latin typeface="Noto Sans JP"/>
                <a:cs typeface="Noto Sans JP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기기</a:t>
            </a:r>
            <a:r>
              <a:rPr dirty="0" sz="11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간</a:t>
            </a:r>
            <a:r>
              <a:rPr dirty="0" sz="1150" spc="-80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연결</a:t>
            </a:r>
            <a:r>
              <a:rPr dirty="0" sz="1150" spc="-8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55">
                <a:solidFill>
                  <a:srgbClr val="6A7280"/>
                </a:solidFill>
                <a:latin typeface="Dotum"/>
                <a:cs typeface="Dotum"/>
              </a:rPr>
              <a:t>구조</a:t>
            </a:r>
            <a:endParaRPr sz="1150">
              <a:latin typeface="Dotum"/>
              <a:cs typeface="Dotum"/>
            </a:endParaRPr>
          </a:p>
        </p:txBody>
      </p:sp>
      <p:pic>
        <p:nvPicPr>
          <p:cNvPr id="11" name="object 11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48400" y="2095500"/>
            <a:ext cx="5181599" cy="2781299"/>
          </a:xfrm>
          <a:prstGeom prst="rect">
            <a:avLst/>
          </a:prstGeom>
        </p:spPr>
      </p:pic>
      <p:sp>
        <p:nvSpPr>
          <p:cNvPr id="12" name="object 12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50"/>
              </a:lnSpc>
            </a:pPr>
            <a:r>
              <a:rPr dirty="0" spc="-65">
                <a:latin typeface="Noto Sans JP"/>
                <a:cs typeface="Noto Sans JP"/>
              </a:rPr>
              <a:t>NLP</a:t>
            </a:r>
            <a:r>
              <a:rPr dirty="0" spc="40">
                <a:latin typeface="Noto Sans JP"/>
                <a:cs typeface="Noto Sans JP"/>
              </a:rPr>
              <a:t> </a:t>
            </a:r>
            <a:r>
              <a:rPr dirty="0" spc="-190"/>
              <a:t>기반</a:t>
            </a:r>
            <a:r>
              <a:rPr dirty="0" spc="-90"/>
              <a:t> </a:t>
            </a:r>
            <a:r>
              <a:rPr dirty="0" spc="-190"/>
              <a:t>반려로봇</a:t>
            </a:r>
            <a:r>
              <a:rPr dirty="0" spc="-90"/>
              <a:t> </a:t>
            </a:r>
            <a:r>
              <a:rPr dirty="0" spc="-170"/>
              <a:t>시스템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79173" rIns="0" bIns="0" rtlCol="0" vert="horz">
            <a:spAutoFit/>
          </a:bodyPr>
          <a:lstStyle/>
          <a:p>
            <a:pPr marL="83820">
              <a:lnSpc>
                <a:spcPct val="100000"/>
              </a:lnSpc>
              <a:spcBef>
                <a:spcPts val="100"/>
              </a:spcBef>
            </a:pPr>
            <a:r>
              <a:rPr dirty="0" spc="-580"/>
              <a:t>핵심</a:t>
            </a:r>
            <a:r>
              <a:rPr dirty="0" spc="-320"/>
              <a:t> </a:t>
            </a:r>
            <a:r>
              <a:rPr dirty="0" spc="-580"/>
              <a:t>기능</a:t>
            </a:r>
            <a:r>
              <a:rPr dirty="0" spc="-320"/>
              <a:t> </a:t>
            </a:r>
            <a:r>
              <a:rPr dirty="0" sz="2950" spc="-65">
                <a:latin typeface="IBM Plex Sans"/>
                <a:cs typeface="IBM Plex Sans"/>
              </a:rPr>
              <a:t>1:</a:t>
            </a:r>
            <a:r>
              <a:rPr dirty="0" sz="2950" spc="-105">
                <a:latin typeface="IBM Plex Sans"/>
                <a:cs typeface="IBM Plex Sans"/>
              </a:rPr>
              <a:t> </a:t>
            </a:r>
            <a:r>
              <a:rPr dirty="0" spc="-580"/>
              <a:t>사용자</a:t>
            </a:r>
            <a:r>
              <a:rPr dirty="0" spc="-320"/>
              <a:t> </a:t>
            </a:r>
            <a:r>
              <a:rPr dirty="0" spc="-580"/>
              <a:t>행동</a:t>
            </a:r>
            <a:r>
              <a:rPr dirty="0" spc="-320"/>
              <a:t> </a:t>
            </a:r>
            <a:r>
              <a:rPr dirty="0" spc="-600"/>
              <a:t>따라하기</a:t>
            </a:r>
            <a:endParaRPr sz="2950">
              <a:latin typeface="IBM Plex Sans"/>
              <a:cs typeface="IBM Plex Sans"/>
            </a:endParaRPr>
          </a:p>
        </p:txBody>
      </p:sp>
      <p:grpSp>
        <p:nvGrpSpPr>
          <p:cNvPr id="3" name="object 3" descr=""/>
          <p:cNvGrpSpPr/>
          <p:nvPr/>
        </p:nvGrpSpPr>
        <p:grpSpPr>
          <a:xfrm>
            <a:off x="609599" y="2095499"/>
            <a:ext cx="5029200" cy="685800"/>
            <a:chOff x="609599" y="2095499"/>
            <a:chExt cx="5029200" cy="685800"/>
          </a:xfrm>
        </p:grpSpPr>
        <p:sp>
          <p:nvSpPr>
            <p:cNvPr id="4" name="object 4" descr=""/>
            <p:cNvSpPr/>
            <p:nvPr/>
          </p:nvSpPr>
          <p:spPr>
            <a:xfrm>
              <a:off x="628649" y="2095499"/>
              <a:ext cx="5010150" cy="685800"/>
            </a:xfrm>
            <a:custGeom>
              <a:avLst/>
              <a:gdLst/>
              <a:ahLst/>
              <a:cxnLst/>
              <a:rect l="l" t="t" r="r" b="b"/>
              <a:pathLst>
                <a:path w="5010150" h="685800">
                  <a:moveTo>
                    <a:pt x="4938953" y="685799"/>
                  </a:moveTo>
                  <a:lnTo>
                    <a:pt x="53397" y="685799"/>
                  </a:lnTo>
                  <a:lnTo>
                    <a:pt x="49680" y="685311"/>
                  </a:lnTo>
                  <a:lnTo>
                    <a:pt x="14085" y="659943"/>
                  </a:lnTo>
                  <a:lnTo>
                    <a:pt x="366" y="619558"/>
                  </a:lnTo>
                  <a:lnTo>
                    <a:pt x="0" y="614603"/>
                  </a:lnTo>
                  <a:lnTo>
                    <a:pt x="0" y="609599"/>
                  </a:lnTo>
                  <a:lnTo>
                    <a:pt x="0" y="71196"/>
                  </a:lnTo>
                  <a:lnTo>
                    <a:pt x="11716" y="29705"/>
                  </a:lnTo>
                  <a:lnTo>
                    <a:pt x="42320" y="2440"/>
                  </a:lnTo>
                  <a:lnTo>
                    <a:pt x="53397" y="0"/>
                  </a:lnTo>
                  <a:lnTo>
                    <a:pt x="4938953" y="0"/>
                  </a:lnTo>
                  <a:lnTo>
                    <a:pt x="4980443" y="15621"/>
                  </a:lnTo>
                  <a:lnTo>
                    <a:pt x="5006262" y="51661"/>
                  </a:lnTo>
                  <a:lnTo>
                    <a:pt x="5010149" y="71196"/>
                  </a:lnTo>
                  <a:lnTo>
                    <a:pt x="5010149" y="614603"/>
                  </a:lnTo>
                  <a:lnTo>
                    <a:pt x="4994527" y="656094"/>
                  </a:lnTo>
                  <a:lnTo>
                    <a:pt x="4958487" y="681913"/>
                  </a:lnTo>
                  <a:lnTo>
                    <a:pt x="4943908" y="685311"/>
                  </a:lnTo>
                  <a:lnTo>
                    <a:pt x="4938953" y="685799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609599" y="2095777"/>
              <a:ext cx="70485" cy="685800"/>
            </a:xfrm>
            <a:custGeom>
              <a:avLst/>
              <a:gdLst/>
              <a:ahLst/>
              <a:cxnLst/>
              <a:rect l="l" t="t" r="r" b="b"/>
              <a:pathLst>
                <a:path w="70484" h="685800">
                  <a:moveTo>
                    <a:pt x="70449" y="685244"/>
                  </a:moveTo>
                  <a:lnTo>
                    <a:pt x="33857" y="672691"/>
                  </a:lnTo>
                  <a:lnTo>
                    <a:pt x="5800" y="638482"/>
                  </a:lnTo>
                  <a:lnTo>
                    <a:pt x="0" y="609322"/>
                  </a:lnTo>
                  <a:lnTo>
                    <a:pt x="0" y="75922"/>
                  </a:lnTo>
                  <a:lnTo>
                    <a:pt x="12830" y="33579"/>
                  </a:lnTo>
                  <a:lnTo>
                    <a:pt x="47039" y="5522"/>
                  </a:lnTo>
                  <a:lnTo>
                    <a:pt x="70449" y="0"/>
                  </a:lnTo>
                  <a:lnTo>
                    <a:pt x="66287" y="1655"/>
                  </a:lnTo>
                  <a:lnTo>
                    <a:pt x="56951" y="9389"/>
                  </a:lnTo>
                  <a:lnTo>
                    <a:pt x="41000" y="46761"/>
                  </a:lnTo>
                  <a:lnTo>
                    <a:pt x="38100" y="75922"/>
                  </a:lnTo>
                  <a:lnTo>
                    <a:pt x="38100" y="609322"/>
                  </a:lnTo>
                  <a:lnTo>
                    <a:pt x="44514" y="651664"/>
                  </a:lnTo>
                  <a:lnTo>
                    <a:pt x="66287" y="683588"/>
                  </a:lnTo>
                  <a:lnTo>
                    <a:pt x="70449" y="685244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6" name="object 6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3343275"/>
            <a:ext cx="152399" cy="152399"/>
          </a:xfrm>
          <a:prstGeom prst="rect">
            <a:avLst/>
          </a:prstGeom>
        </p:spPr>
      </p:pic>
      <p:pic>
        <p:nvPicPr>
          <p:cNvPr id="7" name="object 7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3686175"/>
            <a:ext cx="152399" cy="152399"/>
          </a:xfrm>
          <a:prstGeom prst="rect">
            <a:avLst/>
          </a:prstGeom>
        </p:spPr>
      </p:pic>
      <p:pic>
        <p:nvPicPr>
          <p:cNvPr id="8" name="object 8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4029075"/>
            <a:ext cx="152399" cy="152399"/>
          </a:xfrm>
          <a:prstGeom prst="rect">
            <a:avLst/>
          </a:prstGeom>
        </p:spPr>
      </p:pic>
      <p:pic>
        <p:nvPicPr>
          <p:cNvPr id="9" name="object 9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4371975"/>
            <a:ext cx="152399" cy="152399"/>
          </a:xfrm>
          <a:prstGeom prst="rect">
            <a:avLst/>
          </a:prstGeom>
        </p:spPr>
      </p:pic>
      <p:sp>
        <p:nvSpPr>
          <p:cNvPr id="10" name="object 10" descr=""/>
          <p:cNvSpPr txBox="1"/>
          <p:nvPr/>
        </p:nvSpPr>
        <p:spPr>
          <a:xfrm>
            <a:off x="596899" y="1378597"/>
            <a:ext cx="4984115" cy="319341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16700"/>
              </a:lnSpc>
              <a:spcBef>
                <a:spcPts val="95"/>
              </a:spcBef>
            </a:pP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사용자의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동작과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일상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패턴을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0066CC"/>
                </a:solidFill>
                <a:latin typeface="Dotum"/>
                <a:cs typeface="Dotum"/>
              </a:rPr>
              <a:t>인식하고</a:t>
            </a:r>
            <a:r>
              <a:rPr dirty="0" sz="1500" spc="-12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0066CC"/>
                </a:solidFill>
                <a:latin typeface="Dotum"/>
                <a:cs typeface="Dotum"/>
              </a:rPr>
              <a:t>모방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하여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친밀감과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정서적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95">
                <a:solidFill>
                  <a:srgbClr val="333333"/>
                </a:solidFill>
                <a:latin typeface="Dotum"/>
                <a:cs typeface="Dotum"/>
              </a:rPr>
              <a:t>안정 </a:t>
            </a: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감을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65">
                <a:solidFill>
                  <a:srgbClr val="333333"/>
                </a:solidFill>
                <a:latin typeface="Dotum"/>
                <a:cs typeface="Dotum"/>
              </a:rPr>
              <a:t>제공합니다</a:t>
            </a:r>
            <a:r>
              <a:rPr dirty="0" sz="1500" spc="-65">
                <a:solidFill>
                  <a:srgbClr val="333333"/>
                </a:solidFill>
                <a:latin typeface="Arial"/>
                <a:cs typeface="Arial"/>
              </a:rPr>
              <a:t>.</a:t>
            </a:r>
            <a:endParaRPr sz="15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770"/>
              </a:spcBef>
            </a:pPr>
            <a:endParaRPr sz="1350">
              <a:latin typeface="Arial"/>
              <a:cs typeface="Arial"/>
            </a:endParaRPr>
          </a:p>
          <a:p>
            <a:pPr marL="202565">
              <a:lnSpc>
                <a:spcPct val="100000"/>
              </a:lnSpc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작동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95">
                <a:solidFill>
                  <a:srgbClr val="333333"/>
                </a:solidFill>
                <a:latin typeface="Dotum"/>
                <a:cs typeface="Dotum"/>
              </a:rPr>
              <a:t>방식</a:t>
            </a:r>
            <a:endParaRPr sz="1350">
              <a:latin typeface="Dotum"/>
              <a:cs typeface="Dotum"/>
            </a:endParaRPr>
          </a:p>
          <a:p>
            <a:pPr marL="202565">
              <a:lnSpc>
                <a:spcPct val="100000"/>
              </a:lnSpc>
              <a:spcBef>
                <a:spcPts val="455"/>
              </a:spcBef>
            </a:pP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카메라와</a:t>
            </a:r>
            <a:r>
              <a:rPr dirty="0" sz="1150" spc="-8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센서를</a:t>
            </a:r>
            <a:r>
              <a:rPr dirty="0" sz="1150" spc="-7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통해</a:t>
            </a:r>
            <a:r>
              <a:rPr dirty="0" sz="1150" spc="-7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사용자</a:t>
            </a:r>
            <a:r>
              <a:rPr dirty="0" sz="1150" spc="-7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행동</a:t>
            </a:r>
            <a:r>
              <a:rPr dirty="0" sz="1150" spc="-7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패턴을</a:t>
            </a:r>
            <a:r>
              <a:rPr dirty="0" sz="1150" spc="-7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학습하고</a:t>
            </a:r>
            <a:r>
              <a:rPr dirty="0" sz="1150" spc="-7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333333"/>
                </a:solidFill>
                <a:latin typeface="Dotum"/>
                <a:cs typeface="Dotum"/>
              </a:rPr>
              <a:t>자연스럽게</a:t>
            </a:r>
            <a:r>
              <a:rPr dirty="0" sz="1150" spc="-7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150" spc="-25">
                <a:solidFill>
                  <a:srgbClr val="333333"/>
                </a:solidFill>
                <a:latin typeface="Dotum"/>
                <a:cs typeface="Dotum"/>
              </a:rPr>
              <a:t>모방</a:t>
            </a:r>
            <a:endParaRPr sz="115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955"/>
              </a:spcBef>
            </a:pPr>
            <a:endParaRPr sz="1050">
              <a:latin typeface="Dotum"/>
              <a:cs typeface="Dotum"/>
            </a:endParaRPr>
          </a:p>
          <a:p>
            <a:pPr marL="12700">
              <a:lnSpc>
                <a:spcPct val="100000"/>
              </a:lnSpc>
            </a:pPr>
            <a:r>
              <a:rPr dirty="0" sz="1500" spc="-270">
                <a:solidFill>
                  <a:srgbClr val="333333"/>
                </a:solidFill>
                <a:latin typeface="Dotum"/>
                <a:cs typeface="Dotum"/>
              </a:rPr>
              <a:t>주요</a:t>
            </a:r>
            <a:r>
              <a:rPr dirty="0" sz="1500" spc="-12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500" spc="-295">
                <a:solidFill>
                  <a:srgbClr val="333333"/>
                </a:solidFill>
                <a:latin typeface="Dotum"/>
                <a:cs typeface="Dotum"/>
              </a:rPr>
              <a:t>기능</a:t>
            </a:r>
            <a:endParaRPr sz="1500">
              <a:latin typeface="Dotum"/>
              <a:cs typeface="Dotum"/>
            </a:endParaRPr>
          </a:p>
          <a:p>
            <a:pPr marL="240665">
              <a:lnSpc>
                <a:spcPct val="100000"/>
              </a:lnSpc>
              <a:spcBef>
                <a:spcPts val="1125"/>
              </a:spcBef>
            </a:pP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기본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제스처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따라하기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60">
                <a:solidFill>
                  <a:srgbClr val="333333"/>
                </a:solidFill>
                <a:latin typeface="Futura Lt BT"/>
                <a:cs typeface="Futura Lt BT"/>
              </a:rPr>
              <a:t>-</a:t>
            </a:r>
            <a:r>
              <a:rPr dirty="0" sz="1350" spc="-45">
                <a:solidFill>
                  <a:srgbClr val="333333"/>
                </a:solidFill>
                <a:latin typeface="Futura Lt BT"/>
                <a:cs typeface="Futura Lt BT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손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15">
                <a:solidFill>
                  <a:srgbClr val="333333"/>
                </a:solidFill>
                <a:latin typeface="Dotum"/>
                <a:cs typeface="Dotum"/>
              </a:rPr>
              <a:t>흔들기</a:t>
            </a:r>
            <a:r>
              <a:rPr dirty="0" sz="1350" spc="-215">
                <a:solidFill>
                  <a:srgbClr val="333333"/>
                </a:solidFill>
                <a:latin typeface="Futura Lt BT"/>
                <a:cs typeface="Futura Lt BT"/>
              </a:rPr>
              <a:t>,</a:t>
            </a:r>
            <a:r>
              <a:rPr dirty="0" sz="1350" spc="-45">
                <a:solidFill>
                  <a:srgbClr val="333333"/>
                </a:solidFill>
                <a:latin typeface="Futura Lt BT"/>
                <a:cs typeface="Futura Lt BT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고개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끄덕임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등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기본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동작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모방</a:t>
            </a:r>
            <a:endParaRPr sz="1350">
              <a:latin typeface="Dotum"/>
              <a:cs typeface="Dotum"/>
            </a:endParaRPr>
          </a:p>
          <a:p>
            <a:pPr marL="240665" marR="146050">
              <a:lnSpc>
                <a:spcPct val="166700"/>
              </a:lnSpc>
            </a:pP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일상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패턴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학습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60">
                <a:solidFill>
                  <a:srgbClr val="333333"/>
                </a:solidFill>
                <a:latin typeface="Futura Lt BT"/>
                <a:cs typeface="Futura Lt BT"/>
              </a:rPr>
              <a:t>-</a:t>
            </a:r>
            <a:r>
              <a:rPr dirty="0" sz="1350" spc="-45">
                <a:solidFill>
                  <a:srgbClr val="333333"/>
                </a:solidFill>
                <a:latin typeface="Futura Lt BT"/>
                <a:cs typeface="Futura Lt BT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사용자의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일과와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습관을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학습하여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예측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가능한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행동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수행</a:t>
            </a:r>
            <a:r>
              <a:rPr dirty="0" sz="1350" spc="50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정서적</a:t>
            </a:r>
            <a:r>
              <a:rPr dirty="0" sz="1350" spc="-110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반응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표현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60">
                <a:solidFill>
                  <a:srgbClr val="333333"/>
                </a:solidFill>
                <a:latin typeface="Futura Lt BT"/>
                <a:cs typeface="Futura Lt BT"/>
              </a:rPr>
              <a:t>-</a:t>
            </a:r>
            <a:r>
              <a:rPr dirty="0" sz="1350" spc="-45">
                <a:solidFill>
                  <a:srgbClr val="333333"/>
                </a:solidFill>
                <a:latin typeface="Futura Lt BT"/>
                <a:cs typeface="Futura Lt BT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사용자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감정에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맞춰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공감하는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행동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표현</a:t>
            </a:r>
            <a:endParaRPr sz="1350">
              <a:latin typeface="Dotum"/>
              <a:cs typeface="Dotum"/>
            </a:endParaRPr>
          </a:p>
          <a:p>
            <a:pPr marL="240665">
              <a:lnSpc>
                <a:spcPct val="100000"/>
              </a:lnSpc>
              <a:spcBef>
                <a:spcPts val="1080"/>
              </a:spcBef>
            </a:pP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함께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0066CC"/>
                </a:solidFill>
                <a:latin typeface="Dotum"/>
                <a:cs typeface="Dotum"/>
              </a:rPr>
              <a:t>산책하기</a:t>
            </a:r>
            <a:r>
              <a:rPr dirty="0" sz="1350" spc="-105">
                <a:solidFill>
                  <a:srgbClr val="0066CC"/>
                </a:solidFill>
                <a:latin typeface="Dotum"/>
                <a:cs typeface="Dotum"/>
              </a:rPr>
              <a:t> </a:t>
            </a:r>
            <a:r>
              <a:rPr dirty="0" sz="1350" spc="-60">
                <a:solidFill>
                  <a:srgbClr val="333333"/>
                </a:solidFill>
                <a:latin typeface="Futura Lt BT"/>
                <a:cs typeface="Futura Lt BT"/>
              </a:rPr>
              <a:t>-</a:t>
            </a:r>
            <a:r>
              <a:rPr dirty="0" sz="1350" spc="-45">
                <a:solidFill>
                  <a:srgbClr val="333333"/>
                </a:solidFill>
                <a:latin typeface="Futura Lt BT"/>
                <a:cs typeface="Futura Lt BT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사용자의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이동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패턴을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따라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안전하게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동행</a:t>
            </a:r>
            <a:endParaRPr sz="1350">
              <a:latin typeface="Dotum"/>
              <a:cs typeface="Dotum"/>
            </a:endParaRPr>
          </a:p>
        </p:txBody>
      </p:sp>
      <p:grpSp>
        <p:nvGrpSpPr>
          <p:cNvPr id="11" name="object 11" descr=""/>
          <p:cNvGrpSpPr/>
          <p:nvPr/>
        </p:nvGrpSpPr>
        <p:grpSpPr>
          <a:xfrm>
            <a:off x="6095998" y="1543049"/>
            <a:ext cx="5486400" cy="3048000"/>
            <a:chOff x="6095998" y="1543049"/>
            <a:chExt cx="5486400" cy="3048000"/>
          </a:xfrm>
        </p:grpSpPr>
        <p:sp>
          <p:nvSpPr>
            <p:cNvPr id="12" name="object 12" descr=""/>
            <p:cNvSpPr/>
            <p:nvPr/>
          </p:nvSpPr>
          <p:spPr>
            <a:xfrm>
              <a:off x="6095998" y="1543049"/>
              <a:ext cx="5486400" cy="3048000"/>
            </a:xfrm>
            <a:custGeom>
              <a:avLst/>
              <a:gdLst/>
              <a:ahLst/>
              <a:cxnLst/>
              <a:rect l="l" t="t" r="r" b="b"/>
              <a:pathLst>
                <a:path w="5486400" h="3048000">
                  <a:moveTo>
                    <a:pt x="5379605" y="3047999"/>
                  </a:moveTo>
                  <a:lnTo>
                    <a:pt x="106795" y="3047999"/>
                  </a:lnTo>
                  <a:lnTo>
                    <a:pt x="99362" y="3047267"/>
                  </a:lnTo>
                  <a:lnTo>
                    <a:pt x="57038" y="3032905"/>
                  </a:lnTo>
                  <a:lnTo>
                    <a:pt x="23432" y="3003440"/>
                  </a:lnTo>
                  <a:lnTo>
                    <a:pt x="3660" y="2963358"/>
                  </a:lnTo>
                  <a:lnTo>
                    <a:pt x="0" y="2941204"/>
                  </a:lnTo>
                  <a:lnTo>
                    <a:pt x="0" y="2933699"/>
                  </a:lnTo>
                  <a:lnTo>
                    <a:pt x="0" y="106794"/>
                  </a:lnTo>
                  <a:lnTo>
                    <a:pt x="11572" y="63625"/>
                  </a:lnTo>
                  <a:lnTo>
                    <a:pt x="38784" y="28170"/>
                  </a:lnTo>
                  <a:lnTo>
                    <a:pt x="77493" y="5828"/>
                  </a:lnTo>
                  <a:lnTo>
                    <a:pt x="106795" y="0"/>
                  </a:lnTo>
                  <a:lnTo>
                    <a:pt x="5379605" y="0"/>
                  </a:lnTo>
                  <a:lnTo>
                    <a:pt x="5422772" y="11572"/>
                  </a:lnTo>
                  <a:lnTo>
                    <a:pt x="5458227" y="38784"/>
                  </a:lnTo>
                  <a:lnTo>
                    <a:pt x="5480570" y="77492"/>
                  </a:lnTo>
                  <a:lnTo>
                    <a:pt x="5486398" y="106794"/>
                  </a:lnTo>
                  <a:lnTo>
                    <a:pt x="5486398" y="2941204"/>
                  </a:lnTo>
                  <a:lnTo>
                    <a:pt x="5474825" y="2984373"/>
                  </a:lnTo>
                  <a:lnTo>
                    <a:pt x="5447614" y="3019828"/>
                  </a:lnTo>
                  <a:lnTo>
                    <a:pt x="5408906" y="3042170"/>
                  </a:lnTo>
                  <a:lnTo>
                    <a:pt x="5387037" y="3047267"/>
                  </a:lnTo>
                  <a:lnTo>
                    <a:pt x="5379605" y="3047999"/>
                  </a:lnTo>
                  <a:close/>
                </a:path>
              </a:pathLst>
            </a:custGeom>
            <a:solidFill>
              <a:srgbClr val="F9FAFA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3" name="object 13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438899" y="1695449"/>
              <a:ext cx="4800599" cy="2743199"/>
            </a:xfrm>
            <a:prstGeom prst="rect">
              <a:avLst/>
            </a:prstGeom>
          </p:spPr>
        </p:pic>
      </p:grpSp>
      <p:sp>
        <p:nvSpPr>
          <p:cNvPr id="14" name="object 14" descr=""/>
          <p:cNvSpPr txBox="1"/>
          <p:nvPr/>
        </p:nvSpPr>
        <p:spPr>
          <a:xfrm>
            <a:off x="7647632" y="4503864"/>
            <a:ext cx="2383155" cy="2063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사용자</a:t>
            </a:r>
            <a:r>
              <a:rPr dirty="0" sz="1150" spc="-7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행동을</a:t>
            </a:r>
            <a:r>
              <a:rPr dirty="0" sz="1150" spc="-7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인식하고</a:t>
            </a:r>
            <a:r>
              <a:rPr dirty="0" sz="1150" spc="-7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6A7280"/>
                </a:solidFill>
                <a:latin typeface="Dotum"/>
                <a:cs typeface="Dotum"/>
              </a:rPr>
              <a:t>모방하는</a:t>
            </a:r>
            <a:r>
              <a:rPr dirty="0" sz="1150" spc="-75">
                <a:solidFill>
                  <a:srgbClr val="6A7280"/>
                </a:solidFill>
                <a:latin typeface="Dotum"/>
                <a:cs typeface="Dotum"/>
              </a:rPr>
              <a:t> </a:t>
            </a:r>
            <a:r>
              <a:rPr dirty="0" sz="1150" spc="-175">
                <a:solidFill>
                  <a:srgbClr val="6A7280"/>
                </a:solidFill>
                <a:latin typeface="Dotum"/>
                <a:cs typeface="Dotum"/>
              </a:rPr>
              <a:t>반려로봇</a:t>
            </a:r>
            <a:endParaRPr sz="1150">
              <a:latin typeface="Dotum"/>
              <a:cs typeface="Dotum"/>
            </a:endParaRPr>
          </a:p>
        </p:txBody>
      </p:sp>
      <p:sp>
        <p:nvSpPr>
          <p:cNvPr id="15" name="object 15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50"/>
              </a:lnSpc>
            </a:pPr>
            <a:r>
              <a:rPr dirty="0" spc="-65">
                <a:latin typeface="Noto Sans JP"/>
                <a:cs typeface="Noto Sans JP"/>
              </a:rPr>
              <a:t>NLP</a:t>
            </a:r>
            <a:r>
              <a:rPr dirty="0" spc="40">
                <a:latin typeface="Noto Sans JP"/>
                <a:cs typeface="Noto Sans JP"/>
              </a:rPr>
              <a:t> </a:t>
            </a:r>
            <a:r>
              <a:rPr dirty="0" spc="-190"/>
              <a:t>기반</a:t>
            </a:r>
            <a:r>
              <a:rPr dirty="0" spc="-90"/>
              <a:t> </a:t>
            </a:r>
            <a:r>
              <a:rPr dirty="0" spc="-190"/>
              <a:t>반려로봇</a:t>
            </a:r>
            <a:r>
              <a:rPr dirty="0" spc="-90"/>
              <a:t> </a:t>
            </a:r>
            <a:r>
              <a:rPr dirty="0" spc="-170"/>
              <a:t>시스템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79173" rIns="0" bIns="0" rtlCol="0" vert="horz">
            <a:spAutoFit/>
          </a:bodyPr>
          <a:lstStyle/>
          <a:p>
            <a:pPr marL="83820">
              <a:lnSpc>
                <a:spcPct val="100000"/>
              </a:lnSpc>
              <a:spcBef>
                <a:spcPts val="100"/>
              </a:spcBef>
            </a:pPr>
            <a:r>
              <a:rPr dirty="0" spc="-580"/>
              <a:t>핵심</a:t>
            </a:r>
            <a:r>
              <a:rPr dirty="0" spc="-320"/>
              <a:t> </a:t>
            </a:r>
            <a:r>
              <a:rPr dirty="0" spc="-580"/>
              <a:t>기능</a:t>
            </a:r>
            <a:r>
              <a:rPr dirty="0" spc="-320"/>
              <a:t> </a:t>
            </a:r>
            <a:r>
              <a:rPr dirty="0" sz="3000" spc="-105">
                <a:latin typeface="IBM Plex Sans"/>
                <a:cs typeface="IBM Plex Sans"/>
              </a:rPr>
              <a:t>2:</a:t>
            </a:r>
            <a:r>
              <a:rPr dirty="0" sz="3000" spc="-65">
                <a:latin typeface="IBM Plex Sans"/>
                <a:cs typeface="IBM Plex Sans"/>
              </a:rPr>
              <a:t> </a:t>
            </a:r>
            <a:r>
              <a:rPr dirty="0" spc="-580"/>
              <a:t>자연어</a:t>
            </a:r>
            <a:r>
              <a:rPr dirty="0" spc="-320"/>
              <a:t> </a:t>
            </a:r>
            <a:r>
              <a:rPr dirty="0" spc="-580"/>
              <a:t>인식</a:t>
            </a:r>
            <a:r>
              <a:rPr dirty="0" spc="-320"/>
              <a:t> </a:t>
            </a:r>
            <a:r>
              <a:rPr dirty="0" spc="-580"/>
              <a:t>명령</a:t>
            </a:r>
            <a:r>
              <a:rPr dirty="0" spc="-320"/>
              <a:t> </a:t>
            </a:r>
            <a:r>
              <a:rPr dirty="0" spc="-605"/>
              <a:t>수행</a:t>
            </a:r>
            <a:endParaRPr sz="3000">
              <a:latin typeface="IBM Plex Sans"/>
              <a:cs typeface="IBM Plex Sans"/>
            </a:endParaRPr>
          </a:p>
        </p:txBody>
      </p:sp>
      <p:grpSp>
        <p:nvGrpSpPr>
          <p:cNvPr id="3" name="object 3" descr=""/>
          <p:cNvGrpSpPr/>
          <p:nvPr/>
        </p:nvGrpSpPr>
        <p:grpSpPr>
          <a:xfrm>
            <a:off x="609599" y="3428999"/>
            <a:ext cx="5029200" cy="571500"/>
            <a:chOff x="609599" y="3428999"/>
            <a:chExt cx="5029200" cy="571500"/>
          </a:xfrm>
        </p:grpSpPr>
        <p:sp>
          <p:nvSpPr>
            <p:cNvPr id="4" name="object 4" descr=""/>
            <p:cNvSpPr/>
            <p:nvPr/>
          </p:nvSpPr>
          <p:spPr>
            <a:xfrm>
              <a:off x="628649" y="3428999"/>
              <a:ext cx="5010150" cy="571500"/>
            </a:xfrm>
            <a:custGeom>
              <a:avLst/>
              <a:gdLst/>
              <a:ahLst/>
              <a:cxnLst/>
              <a:rect l="l" t="t" r="r" b="b"/>
              <a:pathLst>
                <a:path w="5010150" h="571500">
                  <a:moveTo>
                    <a:pt x="4938953" y="571499"/>
                  </a:moveTo>
                  <a:lnTo>
                    <a:pt x="0" y="571499"/>
                  </a:lnTo>
                  <a:lnTo>
                    <a:pt x="0" y="0"/>
                  </a:lnTo>
                  <a:lnTo>
                    <a:pt x="4938953" y="0"/>
                  </a:lnTo>
                  <a:lnTo>
                    <a:pt x="4943908" y="488"/>
                  </a:lnTo>
                  <a:lnTo>
                    <a:pt x="4980443" y="15621"/>
                  </a:lnTo>
                  <a:lnTo>
                    <a:pt x="5006262" y="51661"/>
                  </a:lnTo>
                  <a:lnTo>
                    <a:pt x="5010149" y="71196"/>
                  </a:lnTo>
                  <a:lnTo>
                    <a:pt x="5010149" y="500303"/>
                  </a:lnTo>
                  <a:lnTo>
                    <a:pt x="4994527" y="541794"/>
                  </a:lnTo>
                  <a:lnTo>
                    <a:pt x="4958487" y="567613"/>
                  </a:lnTo>
                  <a:lnTo>
                    <a:pt x="4938953" y="571499"/>
                  </a:lnTo>
                  <a:close/>
                </a:path>
              </a:pathLst>
            </a:custGeom>
            <a:solidFill>
              <a:srgbClr val="F0F6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609599" y="3428999"/>
              <a:ext cx="38100" cy="571500"/>
            </a:xfrm>
            <a:custGeom>
              <a:avLst/>
              <a:gdLst/>
              <a:ahLst/>
              <a:cxnLst/>
              <a:rect l="l" t="t" r="r" b="b"/>
              <a:pathLst>
                <a:path w="38100" h="571500">
                  <a:moveTo>
                    <a:pt x="38099" y="571499"/>
                  </a:moveTo>
                  <a:lnTo>
                    <a:pt x="0" y="571499"/>
                  </a:lnTo>
                  <a:lnTo>
                    <a:pt x="0" y="0"/>
                  </a:lnTo>
                  <a:lnTo>
                    <a:pt x="38099" y="0"/>
                  </a:lnTo>
                  <a:lnTo>
                    <a:pt x="38099" y="571499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 descr=""/>
          <p:cNvGrpSpPr/>
          <p:nvPr/>
        </p:nvGrpSpPr>
        <p:grpSpPr>
          <a:xfrm>
            <a:off x="609599" y="4076699"/>
            <a:ext cx="5029200" cy="571500"/>
            <a:chOff x="609599" y="4076699"/>
            <a:chExt cx="5029200" cy="571500"/>
          </a:xfrm>
        </p:grpSpPr>
        <p:sp>
          <p:nvSpPr>
            <p:cNvPr id="7" name="object 7" descr=""/>
            <p:cNvSpPr/>
            <p:nvPr/>
          </p:nvSpPr>
          <p:spPr>
            <a:xfrm>
              <a:off x="628649" y="4076699"/>
              <a:ext cx="5010150" cy="571500"/>
            </a:xfrm>
            <a:custGeom>
              <a:avLst/>
              <a:gdLst/>
              <a:ahLst/>
              <a:cxnLst/>
              <a:rect l="l" t="t" r="r" b="b"/>
              <a:pathLst>
                <a:path w="5010150" h="571500">
                  <a:moveTo>
                    <a:pt x="4938953" y="571499"/>
                  </a:moveTo>
                  <a:lnTo>
                    <a:pt x="0" y="571499"/>
                  </a:lnTo>
                  <a:lnTo>
                    <a:pt x="0" y="0"/>
                  </a:lnTo>
                  <a:lnTo>
                    <a:pt x="4938953" y="0"/>
                  </a:lnTo>
                  <a:lnTo>
                    <a:pt x="4943908" y="488"/>
                  </a:lnTo>
                  <a:lnTo>
                    <a:pt x="4980443" y="15621"/>
                  </a:lnTo>
                  <a:lnTo>
                    <a:pt x="5006262" y="51661"/>
                  </a:lnTo>
                  <a:lnTo>
                    <a:pt x="5010149" y="71196"/>
                  </a:lnTo>
                  <a:lnTo>
                    <a:pt x="5010149" y="500303"/>
                  </a:lnTo>
                  <a:lnTo>
                    <a:pt x="4994527" y="541794"/>
                  </a:lnTo>
                  <a:lnTo>
                    <a:pt x="4958487" y="567613"/>
                  </a:lnTo>
                  <a:lnTo>
                    <a:pt x="4938953" y="571499"/>
                  </a:lnTo>
                  <a:close/>
                </a:path>
              </a:pathLst>
            </a:custGeom>
            <a:solidFill>
              <a:srgbClr val="F0F6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609599" y="4076699"/>
              <a:ext cx="38100" cy="571500"/>
            </a:xfrm>
            <a:custGeom>
              <a:avLst/>
              <a:gdLst/>
              <a:ahLst/>
              <a:cxnLst/>
              <a:rect l="l" t="t" r="r" b="b"/>
              <a:pathLst>
                <a:path w="38100" h="571500">
                  <a:moveTo>
                    <a:pt x="38099" y="571499"/>
                  </a:moveTo>
                  <a:lnTo>
                    <a:pt x="0" y="571499"/>
                  </a:lnTo>
                  <a:lnTo>
                    <a:pt x="0" y="0"/>
                  </a:lnTo>
                  <a:lnTo>
                    <a:pt x="38099" y="0"/>
                  </a:lnTo>
                  <a:lnTo>
                    <a:pt x="38099" y="571499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9" name="object 9" descr=""/>
          <p:cNvGrpSpPr/>
          <p:nvPr/>
        </p:nvGrpSpPr>
        <p:grpSpPr>
          <a:xfrm>
            <a:off x="609599" y="4724399"/>
            <a:ext cx="5029200" cy="571500"/>
            <a:chOff x="609599" y="4724399"/>
            <a:chExt cx="5029200" cy="571500"/>
          </a:xfrm>
        </p:grpSpPr>
        <p:sp>
          <p:nvSpPr>
            <p:cNvPr id="10" name="object 10" descr=""/>
            <p:cNvSpPr/>
            <p:nvPr/>
          </p:nvSpPr>
          <p:spPr>
            <a:xfrm>
              <a:off x="628649" y="4724399"/>
              <a:ext cx="5010150" cy="571500"/>
            </a:xfrm>
            <a:custGeom>
              <a:avLst/>
              <a:gdLst/>
              <a:ahLst/>
              <a:cxnLst/>
              <a:rect l="l" t="t" r="r" b="b"/>
              <a:pathLst>
                <a:path w="5010150" h="571500">
                  <a:moveTo>
                    <a:pt x="4938953" y="571499"/>
                  </a:moveTo>
                  <a:lnTo>
                    <a:pt x="0" y="571499"/>
                  </a:lnTo>
                  <a:lnTo>
                    <a:pt x="0" y="0"/>
                  </a:lnTo>
                  <a:lnTo>
                    <a:pt x="4938953" y="0"/>
                  </a:lnTo>
                  <a:lnTo>
                    <a:pt x="4943908" y="488"/>
                  </a:lnTo>
                  <a:lnTo>
                    <a:pt x="4980443" y="15621"/>
                  </a:lnTo>
                  <a:lnTo>
                    <a:pt x="5006262" y="51661"/>
                  </a:lnTo>
                  <a:lnTo>
                    <a:pt x="5010149" y="71196"/>
                  </a:lnTo>
                  <a:lnTo>
                    <a:pt x="5010149" y="500303"/>
                  </a:lnTo>
                  <a:lnTo>
                    <a:pt x="4994527" y="541793"/>
                  </a:lnTo>
                  <a:lnTo>
                    <a:pt x="4958487" y="567613"/>
                  </a:lnTo>
                  <a:lnTo>
                    <a:pt x="4938953" y="571499"/>
                  </a:lnTo>
                  <a:close/>
                </a:path>
              </a:pathLst>
            </a:custGeom>
            <a:solidFill>
              <a:srgbClr val="F0F6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609599" y="4724399"/>
              <a:ext cx="38100" cy="571500"/>
            </a:xfrm>
            <a:custGeom>
              <a:avLst/>
              <a:gdLst/>
              <a:ahLst/>
              <a:cxnLst/>
              <a:rect l="l" t="t" r="r" b="b"/>
              <a:pathLst>
                <a:path w="38100" h="571500">
                  <a:moveTo>
                    <a:pt x="38099" y="571499"/>
                  </a:moveTo>
                  <a:lnTo>
                    <a:pt x="0" y="571499"/>
                  </a:lnTo>
                  <a:lnTo>
                    <a:pt x="0" y="0"/>
                  </a:lnTo>
                  <a:lnTo>
                    <a:pt x="38099" y="0"/>
                  </a:lnTo>
                  <a:lnTo>
                    <a:pt x="38099" y="571499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12" name="object 1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4362" y="1781174"/>
            <a:ext cx="104774" cy="152399"/>
          </a:xfrm>
          <a:prstGeom prst="rect">
            <a:avLst/>
          </a:prstGeom>
        </p:spPr>
      </p:pic>
      <p:pic>
        <p:nvPicPr>
          <p:cNvPr id="13" name="object 1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09599" y="2085974"/>
            <a:ext cx="152399" cy="152399"/>
          </a:xfrm>
          <a:prstGeom prst="rect">
            <a:avLst/>
          </a:prstGeom>
        </p:spPr>
      </p:pic>
      <p:pic>
        <p:nvPicPr>
          <p:cNvPr id="14" name="object 14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14362" y="2400288"/>
            <a:ext cx="142874" cy="133372"/>
          </a:xfrm>
          <a:prstGeom prst="rect">
            <a:avLst/>
          </a:prstGeom>
        </p:spPr>
      </p:pic>
      <p:pic>
        <p:nvPicPr>
          <p:cNvPr id="15" name="object 15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10076" y="2698075"/>
            <a:ext cx="187523" cy="149363"/>
          </a:xfrm>
          <a:prstGeom prst="rect">
            <a:avLst/>
          </a:prstGeom>
        </p:spPr>
      </p:pic>
      <p:sp>
        <p:nvSpPr>
          <p:cNvPr id="16" name="object 16" descr=""/>
          <p:cNvSpPr txBox="1">
            <a:spLocks noGrp="1"/>
          </p:cNvSpPr>
          <p:nvPr>
            <p:ph idx="2" sz="half"/>
          </p:nvPr>
        </p:nvSpPr>
        <p:spPr>
          <a:prstGeom prst="rect"/>
        </p:spPr>
        <p:txBody>
          <a:bodyPr wrap="square" lIns="0" tIns="13208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40"/>
              </a:spcBef>
            </a:pPr>
            <a:r>
              <a:rPr dirty="0" spc="-70" b="0">
                <a:latin typeface="Noto Sans JP Medium"/>
                <a:cs typeface="Noto Sans JP Medium"/>
              </a:rPr>
              <a:t>1.2B</a:t>
            </a:r>
            <a:r>
              <a:rPr dirty="0" spc="-5" b="0">
                <a:latin typeface="Noto Sans JP Medium"/>
                <a:cs typeface="Noto Sans JP Medium"/>
              </a:rPr>
              <a:t> </a:t>
            </a:r>
            <a:r>
              <a:rPr dirty="0" spc="-100" b="0">
                <a:latin typeface="Noto Sans JP Medium"/>
                <a:cs typeface="Noto Sans JP Medium"/>
              </a:rPr>
              <a:t>LLM</a:t>
            </a:r>
            <a:r>
              <a:rPr dirty="0" spc="25" b="0">
                <a:latin typeface="Noto Sans JP Medium"/>
                <a:cs typeface="Noto Sans JP Medium"/>
              </a:rPr>
              <a:t> </a:t>
            </a:r>
            <a:r>
              <a:rPr dirty="0" spc="-270"/>
              <a:t>기반</a:t>
            </a:r>
            <a:r>
              <a:rPr dirty="0" spc="-125"/>
              <a:t> </a:t>
            </a:r>
            <a:r>
              <a:rPr dirty="0" spc="-270"/>
              <a:t>자연어</a:t>
            </a:r>
            <a:r>
              <a:rPr dirty="0" spc="-125"/>
              <a:t> </a:t>
            </a:r>
            <a:r>
              <a:rPr dirty="0" spc="-295"/>
              <a:t>처리</a:t>
            </a:r>
          </a:p>
          <a:p>
            <a:pPr marL="240665" marR="472440" indent="-38100">
              <a:lnSpc>
                <a:spcPct val="148100"/>
              </a:lnSpc>
              <a:spcBef>
                <a:spcPts val="45"/>
              </a:spcBef>
            </a:pPr>
            <a:r>
              <a:rPr dirty="0" sz="1350" spc="-260">
                <a:solidFill>
                  <a:srgbClr val="0066CC"/>
                </a:solidFill>
              </a:rPr>
              <a:t>음성</a:t>
            </a:r>
            <a:r>
              <a:rPr dirty="0" sz="1350" spc="-110">
                <a:solidFill>
                  <a:srgbClr val="0066CC"/>
                </a:solidFill>
              </a:rPr>
              <a:t> </a:t>
            </a:r>
            <a:r>
              <a:rPr dirty="0" sz="1350" spc="-260">
                <a:solidFill>
                  <a:srgbClr val="0066CC"/>
                </a:solidFill>
              </a:rPr>
              <a:t>및</a:t>
            </a:r>
            <a:r>
              <a:rPr dirty="0" sz="1350" spc="-110">
                <a:solidFill>
                  <a:srgbClr val="0066CC"/>
                </a:solidFill>
              </a:rPr>
              <a:t> </a:t>
            </a:r>
            <a:r>
              <a:rPr dirty="0" sz="1350" spc="-260">
                <a:solidFill>
                  <a:srgbClr val="0066CC"/>
                </a:solidFill>
              </a:rPr>
              <a:t>텍스트</a:t>
            </a:r>
            <a:r>
              <a:rPr dirty="0" sz="1350" spc="-105">
                <a:solidFill>
                  <a:srgbClr val="0066CC"/>
                </a:solidFill>
              </a:rPr>
              <a:t> </a:t>
            </a:r>
            <a:r>
              <a:rPr dirty="0" sz="1350" spc="-260">
                <a:solidFill>
                  <a:srgbClr val="0066CC"/>
                </a:solidFill>
              </a:rPr>
              <a:t>인식</a:t>
            </a:r>
            <a:r>
              <a:rPr dirty="0" sz="1350" spc="-110">
                <a:solidFill>
                  <a:srgbClr val="0066CC"/>
                </a:solidFill>
              </a:rPr>
              <a:t> </a:t>
            </a:r>
            <a:r>
              <a:rPr dirty="0" sz="1300" spc="-65">
                <a:latin typeface="DejaVu Sans"/>
                <a:cs typeface="DejaVu Sans"/>
              </a:rPr>
              <a:t>-</a:t>
            </a:r>
            <a:r>
              <a:rPr dirty="0" sz="1300" spc="-70">
                <a:latin typeface="DejaVu Sans"/>
                <a:cs typeface="DejaVu Sans"/>
              </a:rPr>
              <a:t> </a:t>
            </a:r>
            <a:r>
              <a:rPr dirty="0" sz="1350" spc="-260"/>
              <a:t>실시간</a:t>
            </a:r>
            <a:r>
              <a:rPr dirty="0" sz="1350" spc="-110"/>
              <a:t> </a:t>
            </a:r>
            <a:r>
              <a:rPr dirty="0" sz="1350" spc="-260"/>
              <a:t>대화</a:t>
            </a:r>
            <a:r>
              <a:rPr dirty="0" sz="1350" spc="-110"/>
              <a:t> </a:t>
            </a:r>
            <a:r>
              <a:rPr dirty="0" sz="1350" spc="-260"/>
              <a:t>및</a:t>
            </a:r>
            <a:r>
              <a:rPr dirty="0" sz="1350" spc="-105"/>
              <a:t> </a:t>
            </a:r>
            <a:r>
              <a:rPr dirty="0" sz="1350" spc="-260"/>
              <a:t>명령</a:t>
            </a:r>
            <a:r>
              <a:rPr dirty="0" sz="1350" spc="-110"/>
              <a:t> </a:t>
            </a:r>
            <a:r>
              <a:rPr dirty="0" sz="1350" spc="-285"/>
              <a:t>이해</a:t>
            </a:r>
            <a:r>
              <a:rPr dirty="0" sz="1350" spc="500"/>
              <a:t> </a:t>
            </a:r>
            <a:r>
              <a:rPr dirty="0" sz="1350" spc="-260">
                <a:solidFill>
                  <a:srgbClr val="0066CC"/>
                </a:solidFill>
              </a:rPr>
              <a:t>경량화된</a:t>
            </a:r>
            <a:r>
              <a:rPr dirty="0" sz="1350" spc="-114">
                <a:solidFill>
                  <a:srgbClr val="0066CC"/>
                </a:solidFill>
              </a:rPr>
              <a:t> </a:t>
            </a:r>
            <a:r>
              <a:rPr dirty="0" sz="1300" spc="-50" b="0">
                <a:solidFill>
                  <a:srgbClr val="0066CC"/>
                </a:solidFill>
                <a:latin typeface="Noto Sans JP Medium"/>
                <a:cs typeface="Noto Sans JP Medium"/>
              </a:rPr>
              <a:t>1.2B</a:t>
            </a:r>
            <a:r>
              <a:rPr dirty="0" sz="1300" spc="20" b="0">
                <a:solidFill>
                  <a:srgbClr val="0066CC"/>
                </a:solidFill>
                <a:latin typeface="Noto Sans JP Medium"/>
                <a:cs typeface="Noto Sans JP Medium"/>
              </a:rPr>
              <a:t> </a:t>
            </a:r>
            <a:r>
              <a:rPr dirty="0" sz="1300" spc="-60" b="0">
                <a:solidFill>
                  <a:srgbClr val="0066CC"/>
                </a:solidFill>
                <a:latin typeface="Noto Sans JP Medium"/>
                <a:cs typeface="Noto Sans JP Medium"/>
              </a:rPr>
              <a:t>LLM</a:t>
            </a:r>
            <a:r>
              <a:rPr dirty="0" sz="1300" spc="40" b="0">
                <a:solidFill>
                  <a:srgbClr val="0066CC"/>
                </a:solidFill>
                <a:latin typeface="Noto Sans JP Medium"/>
                <a:cs typeface="Noto Sans JP Medium"/>
              </a:rPr>
              <a:t> </a:t>
            </a:r>
            <a:r>
              <a:rPr dirty="0" sz="1300" spc="-65">
                <a:latin typeface="DejaVu Sans"/>
                <a:cs typeface="DejaVu Sans"/>
              </a:rPr>
              <a:t>-</a:t>
            </a:r>
            <a:r>
              <a:rPr dirty="0" sz="1300" spc="-80">
                <a:latin typeface="DejaVu Sans"/>
                <a:cs typeface="DejaVu Sans"/>
              </a:rPr>
              <a:t> </a:t>
            </a:r>
            <a:r>
              <a:rPr dirty="0" sz="1350" spc="-260"/>
              <a:t>온디바이스에서</a:t>
            </a:r>
            <a:r>
              <a:rPr dirty="0" sz="1350" spc="-114"/>
              <a:t> </a:t>
            </a:r>
            <a:r>
              <a:rPr dirty="0" sz="1350" spc="-260"/>
              <a:t>자연어</a:t>
            </a:r>
            <a:r>
              <a:rPr dirty="0" sz="1350" spc="-114"/>
              <a:t> </a:t>
            </a:r>
            <a:r>
              <a:rPr dirty="0" sz="1350" spc="-260"/>
              <a:t>처리</a:t>
            </a:r>
            <a:r>
              <a:rPr dirty="0" sz="1350" spc="-114"/>
              <a:t> </a:t>
            </a:r>
            <a:r>
              <a:rPr dirty="0" sz="1350" spc="-285"/>
              <a:t>실행</a:t>
            </a:r>
            <a:endParaRPr sz="1350">
              <a:latin typeface="DejaVu Sans"/>
              <a:cs typeface="DejaVu Sans"/>
            </a:endParaRPr>
          </a:p>
          <a:p>
            <a:pPr marL="278765" marR="5080" indent="-38100">
              <a:lnSpc>
                <a:spcPct val="148100"/>
              </a:lnSpc>
            </a:pPr>
            <a:r>
              <a:rPr dirty="0" sz="1350" spc="-260">
                <a:solidFill>
                  <a:srgbClr val="0066CC"/>
                </a:solidFill>
              </a:rPr>
              <a:t>맥락</a:t>
            </a:r>
            <a:r>
              <a:rPr dirty="0" sz="1350" spc="-110">
                <a:solidFill>
                  <a:srgbClr val="0066CC"/>
                </a:solidFill>
              </a:rPr>
              <a:t> </a:t>
            </a:r>
            <a:r>
              <a:rPr dirty="0" sz="1350" spc="-260">
                <a:solidFill>
                  <a:srgbClr val="0066CC"/>
                </a:solidFill>
              </a:rPr>
              <a:t>이해</a:t>
            </a:r>
            <a:r>
              <a:rPr dirty="0" sz="1350" spc="-105">
                <a:solidFill>
                  <a:srgbClr val="0066CC"/>
                </a:solidFill>
              </a:rPr>
              <a:t> </a:t>
            </a:r>
            <a:r>
              <a:rPr dirty="0" sz="1350" spc="-260">
                <a:solidFill>
                  <a:srgbClr val="0066CC"/>
                </a:solidFill>
              </a:rPr>
              <a:t>능력</a:t>
            </a:r>
            <a:r>
              <a:rPr dirty="0" sz="1350" spc="-105">
                <a:solidFill>
                  <a:srgbClr val="0066CC"/>
                </a:solidFill>
              </a:rPr>
              <a:t> </a:t>
            </a:r>
            <a:r>
              <a:rPr dirty="0" sz="1300" spc="-65">
                <a:latin typeface="DejaVu Sans"/>
                <a:cs typeface="DejaVu Sans"/>
              </a:rPr>
              <a:t>-</a:t>
            </a:r>
            <a:r>
              <a:rPr dirty="0" sz="1300" spc="-70">
                <a:latin typeface="DejaVu Sans"/>
                <a:cs typeface="DejaVu Sans"/>
              </a:rPr>
              <a:t> </a:t>
            </a:r>
            <a:r>
              <a:rPr dirty="0" sz="1350" spc="-260"/>
              <a:t>대화의</a:t>
            </a:r>
            <a:r>
              <a:rPr dirty="0" sz="1350" spc="-105"/>
              <a:t> </a:t>
            </a:r>
            <a:r>
              <a:rPr dirty="0" sz="1350" spc="-260"/>
              <a:t>흐름을</a:t>
            </a:r>
            <a:r>
              <a:rPr dirty="0" sz="1350" spc="-110"/>
              <a:t> </a:t>
            </a:r>
            <a:r>
              <a:rPr dirty="0" sz="1350" spc="-260"/>
              <a:t>파악하고</a:t>
            </a:r>
            <a:r>
              <a:rPr dirty="0" sz="1350" spc="-105"/>
              <a:t> </a:t>
            </a:r>
            <a:r>
              <a:rPr dirty="0" sz="1350" spc="-260"/>
              <a:t>맥락에</a:t>
            </a:r>
            <a:r>
              <a:rPr dirty="0" sz="1350" spc="-105"/>
              <a:t> </a:t>
            </a:r>
            <a:r>
              <a:rPr dirty="0" sz="1350" spc="-260"/>
              <a:t>맞는</a:t>
            </a:r>
            <a:r>
              <a:rPr dirty="0" sz="1350" spc="-105"/>
              <a:t> </a:t>
            </a:r>
            <a:r>
              <a:rPr dirty="0" sz="1350" spc="-285"/>
              <a:t>응답</a:t>
            </a:r>
            <a:r>
              <a:rPr dirty="0" sz="1350" spc="500"/>
              <a:t> </a:t>
            </a:r>
            <a:r>
              <a:rPr dirty="0" sz="1350" spc="-260">
                <a:solidFill>
                  <a:srgbClr val="0066CC"/>
                </a:solidFill>
              </a:rPr>
              <a:t>명령어</a:t>
            </a:r>
            <a:r>
              <a:rPr dirty="0" sz="1350" spc="-105">
                <a:solidFill>
                  <a:srgbClr val="0066CC"/>
                </a:solidFill>
              </a:rPr>
              <a:t> </a:t>
            </a:r>
            <a:r>
              <a:rPr dirty="0" sz="1350" spc="-260">
                <a:solidFill>
                  <a:srgbClr val="0066CC"/>
                </a:solidFill>
              </a:rPr>
              <a:t>실행</a:t>
            </a:r>
            <a:r>
              <a:rPr dirty="0" sz="1350" spc="-105">
                <a:solidFill>
                  <a:srgbClr val="0066CC"/>
                </a:solidFill>
              </a:rPr>
              <a:t> </a:t>
            </a:r>
            <a:r>
              <a:rPr dirty="0" sz="1350" spc="-260">
                <a:solidFill>
                  <a:srgbClr val="0066CC"/>
                </a:solidFill>
              </a:rPr>
              <a:t>연동</a:t>
            </a:r>
            <a:r>
              <a:rPr dirty="0" sz="1350" spc="-105">
                <a:solidFill>
                  <a:srgbClr val="0066CC"/>
                </a:solidFill>
              </a:rPr>
              <a:t> </a:t>
            </a:r>
            <a:r>
              <a:rPr dirty="0" sz="1300" spc="-65">
                <a:latin typeface="DejaVu Sans"/>
                <a:cs typeface="DejaVu Sans"/>
              </a:rPr>
              <a:t>-</a:t>
            </a:r>
            <a:r>
              <a:rPr dirty="0" sz="1300" spc="-70">
                <a:latin typeface="DejaVu Sans"/>
                <a:cs typeface="DejaVu Sans"/>
              </a:rPr>
              <a:t> </a:t>
            </a:r>
            <a:r>
              <a:rPr dirty="0" sz="1350" spc="-260"/>
              <a:t>인식된</a:t>
            </a:r>
            <a:r>
              <a:rPr dirty="0" sz="1350" spc="-105"/>
              <a:t> </a:t>
            </a:r>
            <a:r>
              <a:rPr dirty="0" sz="1350" spc="-260"/>
              <a:t>명령을</a:t>
            </a:r>
            <a:r>
              <a:rPr dirty="0" sz="1350" spc="-105"/>
              <a:t> </a:t>
            </a:r>
            <a:r>
              <a:rPr dirty="0" sz="1300" spc="-100">
                <a:latin typeface="DejaVu Sans"/>
                <a:cs typeface="DejaVu Sans"/>
              </a:rPr>
              <a:t>IoT</a:t>
            </a:r>
            <a:r>
              <a:rPr dirty="0" sz="1300" spc="-70">
                <a:latin typeface="DejaVu Sans"/>
                <a:cs typeface="DejaVu Sans"/>
              </a:rPr>
              <a:t> </a:t>
            </a:r>
            <a:r>
              <a:rPr dirty="0" sz="1350" spc="-260"/>
              <a:t>기기와</a:t>
            </a:r>
            <a:r>
              <a:rPr dirty="0" sz="1350" spc="-105"/>
              <a:t> </a:t>
            </a:r>
            <a:r>
              <a:rPr dirty="0" sz="1350" spc="-260"/>
              <a:t>로봇</a:t>
            </a:r>
            <a:r>
              <a:rPr dirty="0" sz="1350" spc="-105"/>
              <a:t> </a:t>
            </a:r>
            <a:r>
              <a:rPr dirty="0" sz="1350" spc="-260"/>
              <a:t>동작에</a:t>
            </a:r>
            <a:r>
              <a:rPr dirty="0" sz="1350" spc="-100"/>
              <a:t> </a:t>
            </a:r>
            <a:r>
              <a:rPr dirty="0" sz="1350" spc="-285"/>
              <a:t>연계</a:t>
            </a:r>
            <a:endParaRPr sz="1350">
              <a:latin typeface="DejaVu Sans"/>
              <a:cs typeface="DejaVu Sans"/>
            </a:endParaRPr>
          </a:p>
          <a:p>
            <a:pPr>
              <a:lnSpc>
                <a:spcPct val="100000"/>
              </a:lnSpc>
              <a:spcBef>
                <a:spcPts val="195"/>
              </a:spcBef>
            </a:pPr>
            <a:endParaRPr sz="1200"/>
          </a:p>
          <a:p>
            <a:pPr marL="12700">
              <a:lnSpc>
                <a:spcPct val="100000"/>
              </a:lnSpc>
            </a:pPr>
            <a:r>
              <a:rPr dirty="0" spc="-270"/>
              <a:t>사용</a:t>
            </a:r>
            <a:r>
              <a:rPr dirty="0" spc="-125"/>
              <a:t> </a:t>
            </a:r>
            <a:r>
              <a:rPr dirty="0" spc="-295"/>
              <a:t>예시</a:t>
            </a:r>
          </a:p>
          <a:p>
            <a:pPr marL="164465">
              <a:lnSpc>
                <a:spcPct val="100000"/>
              </a:lnSpc>
              <a:spcBef>
                <a:spcPts val="1400"/>
              </a:spcBef>
            </a:pPr>
            <a:r>
              <a:rPr dirty="0" sz="1150" spc="-150">
                <a:solidFill>
                  <a:srgbClr val="4A5462"/>
                </a:solidFill>
              </a:rPr>
              <a:t>사용자</a:t>
            </a:r>
            <a:r>
              <a:rPr dirty="0" sz="1150" spc="-150">
                <a:solidFill>
                  <a:srgbClr val="4A5462"/>
                </a:solidFill>
                <a:latin typeface="Noto Sans JP"/>
                <a:cs typeface="Noto Sans JP"/>
              </a:rPr>
              <a:t>:</a:t>
            </a:r>
            <a:r>
              <a:rPr dirty="0" sz="1150" spc="50">
                <a:solidFill>
                  <a:srgbClr val="4A5462"/>
                </a:solidFill>
                <a:latin typeface="Noto Sans JP"/>
                <a:cs typeface="Noto Sans JP"/>
              </a:rPr>
              <a:t> </a:t>
            </a:r>
            <a:r>
              <a:rPr dirty="0" sz="1150" spc="-145">
                <a:solidFill>
                  <a:srgbClr val="4A5462"/>
                </a:solidFill>
                <a:latin typeface="Noto Sans JP"/>
                <a:cs typeface="Noto Sans JP"/>
              </a:rPr>
              <a:t>"</a:t>
            </a:r>
            <a:r>
              <a:rPr dirty="0" sz="1150" spc="-145">
                <a:solidFill>
                  <a:srgbClr val="4A5462"/>
                </a:solidFill>
              </a:rPr>
              <a:t>오늘</a:t>
            </a:r>
            <a:r>
              <a:rPr dirty="0" sz="1150" spc="-75">
                <a:solidFill>
                  <a:srgbClr val="4A5462"/>
                </a:solidFill>
              </a:rPr>
              <a:t> </a:t>
            </a:r>
            <a:r>
              <a:rPr dirty="0" sz="1150" spc="-190">
                <a:solidFill>
                  <a:srgbClr val="4A5462"/>
                </a:solidFill>
              </a:rPr>
              <a:t>날씨</a:t>
            </a:r>
            <a:r>
              <a:rPr dirty="0" sz="1150" spc="-80">
                <a:solidFill>
                  <a:srgbClr val="4A5462"/>
                </a:solidFill>
              </a:rPr>
              <a:t> </a:t>
            </a:r>
            <a:r>
              <a:rPr dirty="0" sz="1150" spc="-20">
                <a:solidFill>
                  <a:srgbClr val="4A5462"/>
                </a:solidFill>
              </a:rPr>
              <a:t>어때</a:t>
            </a:r>
            <a:r>
              <a:rPr dirty="0" sz="1150" spc="-20">
                <a:solidFill>
                  <a:srgbClr val="4A5462"/>
                </a:solidFill>
                <a:latin typeface="Noto Sans JP"/>
                <a:cs typeface="Noto Sans JP"/>
              </a:rPr>
              <a:t>?"</a:t>
            </a:r>
            <a:endParaRPr sz="1150">
              <a:latin typeface="Noto Sans JP"/>
              <a:cs typeface="Noto Sans JP"/>
            </a:endParaRPr>
          </a:p>
          <a:p>
            <a:pPr marL="164465">
              <a:lnSpc>
                <a:spcPct val="100000"/>
              </a:lnSpc>
              <a:spcBef>
                <a:spcPts val="145"/>
              </a:spcBef>
            </a:pPr>
            <a:r>
              <a:rPr dirty="0" sz="1350" spc="-170">
                <a:latin typeface="Arial"/>
                <a:cs typeface="Arial"/>
              </a:rPr>
              <a:t>→</a:t>
            </a:r>
            <a:r>
              <a:rPr dirty="0" sz="1350" spc="-35">
                <a:latin typeface="Arial"/>
                <a:cs typeface="Arial"/>
              </a:rPr>
              <a:t> </a:t>
            </a:r>
            <a:r>
              <a:rPr dirty="0" sz="1350" spc="-260"/>
              <a:t>날씨</a:t>
            </a:r>
            <a:r>
              <a:rPr dirty="0" sz="1350" spc="-110"/>
              <a:t> </a:t>
            </a:r>
            <a:r>
              <a:rPr dirty="0" sz="1350" spc="-260"/>
              <a:t>정보</a:t>
            </a:r>
            <a:r>
              <a:rPr dirty="0" sz="1350" spc="-110"/>
              <a:t> </a:t>
            </a:r>
            <a:r>
              <a:rPr dirty="0" sz="1350" spc="-260"/>
              <a:t>검색</a:t>
            </a:r>
            <a:r>
              <a:rPr dirty="0" sz="1350" spc="-105"/>
              <a:t> </a:t>
            </a:r>
            <a:r>
              <a:rPr dirty="0" sz="1350" spc="-260"/>
              <a:t>및</a:t>
            </a:r>
            <a:r>
              <a:rPr dirty="0" sz="1350" spc="-110"/>
              <a:t> </a:t>
            </a:r>
            <a:r>
              <a:rPr dirty="0" sz="1350" spc="-285"/>
              <a:t>안내</a:t>
            </a:r>
            <a:endParaRPr sz="13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95"/>
              </a:spcBef>
            </a:pPr>
            <a:endParaRPr sz="1200"/>
          </a:p>
          <a:p>
            <a:pPr marL="164465">
              <a:lnSpc>
                <a:spcPct val="100000"/>
              </a:lnSpc>
            </a:pPr>
            <a:r>
              <a:rPr dirty="0" sz="1150" spc="-150">
                <a:solidFill>
                  <a:srgbClr val="4A5462"/>
                </a:solidFill>
              </a:rPr>
              <a:t>사용자</a:t>
            </a:r>
            <a:r>
              <a:rPr dirty="0" sz="1150" spc="-150">
                <a:solidFill>
                  <a:srgbClr val="4A5462"/>
                </a:solidFill>
                <a:latin typeface="Noto Sans JP"/>
                <a:cs typeface="Noto Sans JP"/>
              </a:rPr>
              <a:t>:</a:t>
            </a:r>
            <a:r>
              <a:rPr dirty="0" sz="1150" spc="45">
                <a:solidFill>
                  <a:srgbClr val="4A5462"/>
                </a:solidFill>
                <a:latin typeface="Noto Sans JP"/>
                <a:cs typeface="Noto Sans JP"/>
              </a:rPr>
              <a:t> </a:t>
            </a:r>
            <a:r>
              <a:rPr dirty="0" sz="1150" spc="-145">
                <a:solidFill>
                  <a:srgbClr val="4A5462"/>
                </a:solidFill>
                <a:latin typeface="Noto Sans JP"/>
                <a:cs typeface="Noto Sans JP"/>
              </a:rPr>
              <a:t>"</a:t>
            </a:r>
            <a:r>
              <a:rPr dirty="0" sz="1150" spc="-145">
                <a:solidFill>
                  <a:srgbClr val="4A5462"/>
                </a:solidFill>
              </a:rPr>
              <a:t>거실</a:t>
            </a:r>
            <a:r>
              <a:rPr dirty="0" sz="1150" spc="-80">
                <a:solidFill>
                  <a:srgbClr val="4A5462"/>
                </a:solidFill>
              </a:rPr>
              <a:t> </a:t>
            </a:r>
            <a:r>
              <a:rPr dirty="0" sz="1150" spc="-190">
                <a:solidFill>
                  <a:srgbClr val="4A5462"/>
                </a:solidFill>
              </a:rPr>
              <a:t>불</a:t>
            </a:r>
            <a:r>
              <a:rPr dirty="0" sz="1150" spc="-80">
                <a:solidFill>
                  <a:srgbClr val="4A5462"/>
                </a:solidFill>
              </a:rPr>
              <a:t> </a:t>
            </a:r>
            <a:r>
              <a:rPr dirty="0" sz="1150" spc="-190">
                <a:solidFill>
                  <a:srgbClr val="4A5462"/>
                </a:solidFill>
              </a:rPr>
              <a:t>좀</a:t>
            </a:r>
            <a:r>
              <a:rPr dirty="0" sz="1150" spc="-85">
                <a:solidFill>
                  <a:srgbClr val="4A5462"/>
                </a:solidFill>
              </a:rPr>
              <a:t> </a:t>
            </a:r>
            <a:r>
              <a:rPr dirty="0" sz="1150" spc="-25">
                <a:solidFill>
                  <a:srgbClr val="4A5462"/>
                </a:solidFill>
              </a:rPr>
              <a:t>켜줘</a:t>
            </a:r>
            <a:r>
              <a:rPr dirty="0" sz="1150" spc="-25">
                <a:solidFill>
                  <a:srgbClr val="4A5462"/>
                </a:solidFill>
                <a:latin typeface="Noto Sans JP"/>
                <a:cs typeface="Noto Sans JP"/>
              </a:rPr>
              <a:t>"</a:t>
            </a:r>
            <a:endParaRPr sz="1150">
              <a:latin typeface="Noto Sans JP"/>
              <a:cs typeface="Noto Sans JP"/>
            </a:endParaRPr>
          </a:p>
          <a:p>
            <a:pPr marL="164465">
              <a:lnSpc>
                <a:spcPct val="100000"/>
              </a:lnSpc>
              <a:spcBef>
                <a:spcPts val="145"/>
              </a:spcBef>
            </a:pPr>
            <a:r>
              <a:rPr dirty="0" sz="1350" spc="-170">
                <a:latin typeface="Arial"/>
                <a:cs typeface="Arial"/>
              </a:rPr>
              <a:t>→</a:t>
            </a:r>
            <a:r>
              <a:rPr dirty="0" sz="1350" spc="-40">
                <a:latin typeface="Arial"/>
                <a:cs typeface="Arial"/>
              </a:rPr>
              <a:t> </a:t>
            </a:r>
            <a:r>
              <a:rPr dirty="0" sz="1300" spc="-80" b="0">
                <a:latin typeface="Noto Sans JP Medium"/>
                <a:cs typeface="Noto Sans JP Medium"/>
              </a:rPr>
              <a:t>IoT</a:t>
            </a:r>
            <a:r>
              <a:rPr dirty="0" sz="1300" spc="40" b="0">
                <a:latin typeface="Noto Sans JP Medium"/>
                <a:cs typeface="Noto Sans JP Medium"/>
              </a:rPr>
              <a:t> </a:t>
            </a:r>
            <a:r>
              <a:rPr dirty="0" sz="1350" spc="-260"/>
              <a:t>조명</a:t>
            </a:r>
            <a:r>
              <a:rPr dirty="0" sz="1350" spc="-110"/>
              <a:t> </a:t>
            </a:r>
            <a:r>
              <a:rPr dirty="0" sz="1350" spc="-260"/>
              <a:t>제어</a:t>
            </a:r>
            <a:r>
              <a:rPr dirty="0" sz="1350" spc="-114"/>
              <a:t> </a:t>
            </a:r>
            <a:r>
              <a:rPr dirty="0" sz="1350" spc="-260"/>
              <a:t>명령</a:t>
            </a:r>
            <a:r>
              <a:rPr dirty="0" sz="1350" spc="-110"/>
              <a:t> </a:t>
            </a:r>
            <a:r>
              <a:rPr dirty="0" sz="1350" spc="-285"/>
              <a:t>실행</a:t>
            </a:r>
            <a:endParaRPr sz="1350">
              <a:latin typeface="Noto Sans JP Medium"/>
              <a:cs typeface="Noto Sans JP Medium"/>
            </a:endParaRPr>
          </a:p>
          <a:p>
            <a:pPr>
              <a:lnSpc>
                <a:spcPct val="100000"/>
              </a:lnSpc>
              <a:spcBef>
                <a:spcPts val="395"/>
              </a:spcBef>
            </a:pPr>
            <a:endParaRPr sz="1200"/>
          </a:p>
          <a:p>
            <a:pPr marL="164465">
              <a:lnSpc>
                <a:spcPct val="100000"/>
              </a:lnSpc>
            </a:pPr>
            <a:r>
              <a:rPr dirty="0" sz="1150" spc="-150">
                <a:solidFill>
                  <a:srgbClr val="4A5462"/>
                </a:solidFill>
              </a:rPr>
              <a:t>사용자</a:t>
            </a:r>
            <a:r>
              <a:rPr dirty="0" sz="1150" spc="-150">
                <a:solidFill>
                  <a:srgbClr val="4A5462"/>
                </a:solidFill>
                <a:latin typeface="Noto Sans JP"/>
                <a:cs typeface="Noto Sans JP"/>
              </a:rPr>
              <a:t>:</a:t>
            </a:r>
            <a:r>
              <a:rPr dirty="0" sz="1150" spc="45">
                <a:solidFill>
                  <a:srgbClr val="4A5462"/>
                </a:solidFill>
                <a:latin typeface="Noto Sans JP"/>
                <a:cs typeface="Noto Sans JP"/>
              </a:rPr>
              <a:t> </a:t>
            </a:r>
            <a:r>
              <a:rPr dirty="0" sz="1150" spc="-145">
                <a:solidFill>
                  <a:srgbClr val="4A5462"/>
                </a:solidFill>
                <a:latin typeface="Noto Sans JP"/>
                <a:cs typeface="Noto Sans JP"/>
              </a:rPr>
              <a:t>"</a:t>
            </a:r>
            <a:r>
              <a:rPr dirty="0" sz="1150" spc="-145">
                <a:solidFill>
                  <a:srgbClr val="4A5462"/>
                </a:solidFill>
              </a:rPr>
              <a:t>내일</a:t>
            </a:r>
            <a:r>
              <a:rPr dirty="0" sz="1150" spc="-80">
                <a:solidFill>
                  <a:srgbClr val="4A5462"/>
                </a:solidFill>
              </a:rPr>
              <a:t> </a:t>
            </a:r>
            <a:r>
              <a:rPr dirty="0" sz="1150" spc="-190">
                <a:solidFill>
                  <a:srgbClr val="4A5462"/>
                </a:solidFill>
              </a:rPr>
              <a:t>병원</a:t>
            </a:r>
            <a:r>
              <a:rPr dirty="0" sz="1150" spc="-80">
                <a:solidFill>
                  <a:srgbClr val="4A5462"/>
                </a:solidFill>
              </a:rPr>
              <a:t> </a:t>
            </a:r>
            <a:r>
              <a:rPr dirty="0" sz="1150" spc="-190">
                <a:solidFill>
                  <a:srgbClr val="4A5462"/>
                </a:solidFill>
              </a:rPr>
              <a:t>가는</a:t>
            </a:r>
            <a:r>
              <a:rPr dirty="0" sz="1150" spc="-80">
                <a:solidFill>
                  <a:srgbClr val="4A5462"/>
                </a:solidFill>
              </a:rPr>
              <a:t> </a:t>
            </a:r>
            <a:r>
              <a:rPr dirty="0" sz="1150" spc="-190">
                <a:solidFill>
                  <a:srgbClr val="4A5462"/>
                </a:solidFill>
              </a:rPr>
              <a:t>거</a:t>
            </a:r>
            <a:r>
              <a:rPr dirty="0" sz="1150" spc="-80">
                <a:solidFill>
                  <a:srgbClr val="4A5462"/>
                </a:solidFill>
              </a:rPr>
              <a:t> </a:t>
            </a:r>
            <a:r>
              <a:rPr dirty="0" sz="1150" spc="-20">
                <a:solidFill>
                  <a:srgbClr val="4A5462"/>
                </a:solidFill>
              </a:rPr>
              <a:t>알려줘</a:t>
            </a:r>
            <a:r>
              <a:rPr dirty="0" sz="1150" spc="-20">
                <a:solidFill>
                  <a:srgbClr val="4A5462"/>
                </a:solidFill>
                <a:latin typeface="Noto Sans JP"/>
                <a:cs typeface="Noto Sans JP"/>
              </a:rPr>
              <a:t>"</a:t>
            </a:r>
            <a:endParaRPr sz="1150">
              <a:latin typeface="Noto Sans JP"/>
              <a:cs typeface="Noto Sans JP"/>
            </a:endParaRPr>
          </a:p>
          <a:p>
            <a:pPr marL="164465">
              <a:lnSpc>
                <a:spcPct val="100000"/>
              </a:lnSpc>
              <a:spcBef>
                <a:spcPts val="145"/>
              </a:spcBef>
            </a:pPr>
            <a:r>
              <a:rPr dirty="0" sz="1350" spc="-170">
                <a:latin typeface="Arial"/>
                <a:cs typeface="Arial"/>
              </a:rPr>
              <a:t>→</a:t>
            </a:r>
            <a:r>
              <a:rPr dirty="0" sz="1350" spc="-35">
                <a:latin typeface="Arial"/>
                <a:cs typeface="Arial"/>
              </a:rPr>
              <a:t> </a:t>
            </a:r>
            <a:r>
              <a:rPr dirty="0" sz="1350" spc="-260"/>
              <a:t>일정</a:t>
            </a:r>
            <a:r>
              <a:rPr dirty="0" sz="1350" spc="-110"/>
              <a:t> </a:t>
            </a:r>
            <a:r>
              <a:rPr dirty="0" sz="1350" spc="-260"/>
              <a:t>확인</a:t>
            </a:r>
            <a:r>
              <a:rPr dirty="0" sz="1350" spc="-110"/>
              <a:t> </a:t>
            </a:r>
            <a:r>
              <a:rPr dirty="0" sz="1350" spc="-260"/>
              <a:t>및</a:t>
            </a:r>
            <a:r>
              <a:rPr dirty="0" sz="1350" spc="-105"/>
              <a:t> </a:t>
            </a:r>
            <a:r>
              <a:rPr dirty="0" sz="1350" spc="-260"/>
              <a:t>알림</a:t>
            </a:r>
            <a:r>
              <a:rPr dirty="0" sz="1350" spc="-110"/>
              <a:t> </a:t>
            </a:r>
            <a:r>
              <a:rPr dirty="0" sz="1350" spc="-285"/>
              <a:t>설정</a:t>
            </a:r>
            <a:endParaRPr sz="1350">
              <a:latin typeface="Arial"/>
              <a:cs typeface="Arial"/>
            </a:endParaRPr>
          </a:p>
        </p:txBody>
      </p:sp>
      <p:pic>
        <p:nvPicPr>
          <p:cNvPr id="17" name="object 17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7467600" y="5829300"/>
            <a:ext cx="2743199" cy="2743199"/>
          </a:xfrm>
          <a:prstGeom prst="rect">
            <a:avLst/>
          </a:prstGeom>
        </p:spPr>
      </p:pic>
      <p:grpSp>
        <p:nvGrpSpPr>
          <p:cNvPr id="18" name="object 18" descr=""/>
          <p:cNvGrpSpPr/>
          <p:nvPr/>
        </p:nvGrpSpPr>
        <p:grpSpPr>
          <a:xfrm>
            <a:off x="6095998" y="1409699"/>
            <a:ext cx="5486400" cy="971550"/>
            <a:chOff x="6095998" y="1409699"/>
            <a:chExt cx="5486400" cy="971550"/>
          </a:xfrm>
        </p:grpSpPr>
        <p:sp>
          <p:nvSpPr>
            <p:cNvPr id="19" name="object 19" descr=""/>
            <p:cNvSpPr/>
            <p:nvPr/>
          </p:nvSpPr>
          <p:spPr>
            <a:xfrm>
              <a:off x="6095998" y="1409699"/>
              <a:ext cx="5486400" cy="971550"/>
            </a:xfrm>
            <a:custGeom>
              <a:avLst/>
              <a:gdLst/>
              <a:ahLst/>
              <a:cxnLst/>
              <a:rect l="l" t="t" r="r" b="b"/>
              <a:pathLst>
                <a:path w="5486400" h="971550">
                  <a:moveTo>
                    <a:pt x="5415203" y="971549"/>
                  </a:moveTo>
                  <a:lnTo>
                    <a:pt x="71196" y="971549"/>
                  </a:lnTo>
                  <a:lnTo>
                    <a:pt x="66241" y="971061"/>
                  </a:lnTo>
                  <a:lnTo>
                    <a:pt x="29705" y="955927"/>
                  </a:lnTo>
                  <a:lnTo>
                    <a:pt x="3885" y="919887"/>
                  </a:lnTo>
                  <a:lnTo>
                    <a:pt x="0" y="900353"/>
                  </a:lnTo>
                  <a:lnTo>
                    <a:pt x="0" y="895349"/>
                  </a:lnTo>
                  <a:lnTo>
                    <a:pt x="0" y="71196"/>
                  </a:lnTo>
                  <a:lnTo>
                    <a:pt x="15621" y="29705"/>
                  </a:lnTo>
                  <a:lnTo>
                    <a:pt x="51661" y="3885"/>
                  </a:lnTo>
                  <a:lnTo>
                    <a:pt x="71196" y="0"/>
                  </a:lnTo>
                  <a:lnTo>
                    <a:pt x="5415203" y="0"/>
                  </a:lnTo>
                  <a:lnTo>
                    <a:pt x="5456692" y="15621"/>
                  </a:lnTo>
                  <a:lnTo>
                    <a:pt x="5482512" y="51661"/>
                  </a:lnTo>
                  <a:lnTo>
                    <a:pt x="5486398" y="71196"/>
                  </a:lnTo>
                  <a:lnTo>
                    <a:pt x="5486398" y="900353"/>
                  </a:lnTo>
                  <a:lnTo>
                    <a:pt x="5470776" y="941844"/>
                  </a:lnTo>
                  <a:lnTo>
                    <a:pt x="5434737" y="967663"/>
                  </a:lnTo>
                  <a:lnTo>
                    <a:pt x="5420157" y="971061"/>
                  </a:lnTo>
                  <a:lnTo>
                    <a:pt x="5415203" y="971549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0" name="object 20" descr="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8724899" y="1523999"/>
              <a:ext cx="228600" cy="229046"/>
            </a:xfrm>
            <a:prstGeom prst="rect">
              <a:avLst/>
            </a:prstGeom>
          </p:spPr>
        </p:pic>
      </p:grpSp>
      <p:sp>
        <p:nvSpPr>
          <p:cNvPr id="21" name="object 21" descr=""/>
          <p:cNvSpPr txBox="1"/>
          <p:nvPr/>
        </p:nvSpPr>
        <p:spPr>
          <a:xfrm>
            <a:off x="7831583" y="1826887"/>
            <a:ext cx="2015489" cy="445134"/>
          </a:xfrm>
          <a:prstGeom prst="rect">
            <a:avLst/>
          </a:prstGeom>
        </p:spPr>
        <p:txBody>
          <a:bodyPr wrap="square" lIns="0" tIns="3048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240"/>
              </a:spcBef>
            </a:pPr>
            <a:r>
              <a:rPr dirty="0" sz="1350" spc="-225">
                <a:solidFill>
                  <a:srgbClr val="333333"/>
                </a:solidFill>
                <a:latin typeface="Dotum"/>
                <a:cs typeface="Dotum"/>
              </a:rPr>
              <a:t>음성</a:t>
            </a:r>
            <a:r>
              <a:rPr dirty="0" sz="1300" spc="-225" b="0">
                <a:solidFill>
                  <a:srgbClr val="333333"/>
                </a:solidFill>
                <a:latin typeface="Noto Sans JP Medium"/>
                <a:cs typeface="Noto Sans JP Medium"/>
              </a:rPr>
              <a:t>/</a:t>
            </a:r>
            <a:r>
              <a:rPr dirty="0" sz="1350" spc="-225">
                <a:solidFill>
                  <a:srgbClr val="333333"/>
                </a:solidFill>
                <a:latin typeface="Dotum"/>
                <a:cs typeface="Dotum"/>
              </a:rPr>
              <a:t>텍스트</a:t>
            </a:r>
            <a:r>
              <a:rPr dirty="0" sz="1350" spc="-8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입력</a:t>
            </a:r>
            <a:endParaRPr sz="1350">
              <a:latin typeface="Dotum"/>
              <a:cs typeface="Dotum"/>
            </a:endParaRPr>
          </a:p>
          <a:p>
            <a:pPr algn="ctr">
              <a:lnSpc>
                <a:spcPct val="100000"/>
              </a:lnSpc>
              <a:spcBef>
                <a:spcPts val="155"/>
              </a:spcBef>
            </a:pP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사용자의</a:t>
            </a:r>
            <a:r>
              <a:rPr dirty="0" sz="1150" spc="-8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말소리나</a:t>
            </a:r>
            <a:r>
              <a:rPr dirty="0" sz="1150" spc="-7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텍스트</a:t>
            </a:r>
            <a:r>
              <a:rPr dirty="0" sz="1150" spc="-7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입력</a:t>
            </a:r>
            <a:r>
              <a:rPr dirty="0" sz="1150" spc="-7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10">
                <a:solidFill>
                  <a:srgbClr val="4A5462"/>
                </a:solidFill>
                <a:latin typeface="Dotum"/>
                <a:cs typeface="Dotum"/>
              </a:rPr>
              <a:t>감지</a:t>
            </a:r>
            <a:endParaRPr sz="1150">
              <a:latin typeface="Dotum"/>
              <a:cs typeface="Dotum"/>
            </a:endParaRPr>
          </a:p>
        </p:txBody>
      </p:sp>
      <p:grpSp>
        <p:nvGrpSpPr>
          <p:cNvPr id="22" name="object 22" descr=""/>
          <p:cNvGrpSpPr/>
          <p:nvPr/>
        </p:nvGrpSpPr>
        <p:grpSpPr>
          <a:xfrm>
            <a:off x="6095998" y="2381249"/>
            <a:ext cx="5486400" cy="1066800"/>
            <a:chOff x="6095998" y="2381249"/>
            <a:chExt cx="5486400" cy="1066800"/>
          </a:xfrm>
        </p:grpSpPr>
        <p:sp>
          <p:nvSpPr>
            <p:cNvPr id="23" name="object 23" descr=""/>
            <p:cNvSpPr/>
            <p:nvPr/>
          </p:nvSpPr>
          <p:spPr>
            <a:xfrm>
              <a:off x="8839199" y="2381249"/>
              <a:ext cx="19050" cy="95250"/>
            </a:xfrm>
            <a:custGeom>
              <a:avLst/>
              <a:gdLst/>
              <a:ahLst/>
              <a:cxnLst/>
              <a:rect l="l" t="t" r="r" b="b"/>
              <a:pathLst>
                <a:path w="19050" h="95250">
                  <a:moveTo>
                    <a:pt x="19049" y="95249"/>
                  </a:moveTo>
                  <a:lnTo>
                    <a:pt x="0" y="95249"/>
                  </a:lnTo>
                  <a:lnTo>
                    <a:pt x="0" y="0"/>
                  </a:lnTo>
                  <a:lnTo>
                    <a:pt x="19049" y="0"/>
                  </a:lnTo>
                  <a:lnTo>
                    <a:pt x="19049" y="95249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 descr=""/>
            <p:cNvSpPr/>
            <p:nvPr/>
          </p:nvSpPr>
          <p:spPr>
            <a:xfrm>
              <a:off x="6095998" y="2476499"/>
              <a:ext cx="5486400" cy="971550"/>
            </a:xfrm>
            <a:custGeom>
              <a:avLst/>
              <a:gdLst/>
              <a:ahLst/>
              <a:cxnLst/>
              <a:rect l="l" t="t" r="r" b="b"/>
              <a:pathLst>
                <a:path w="5486400" h="971550">
                  <a:moveTo>
                    <a:pt x="5415203" y="971549"/>
                  </a:moveTo>
                  <a:lnTo>
                    <a:pt x="71196" y="971549"/>
                  </a:lnTo>
                  <a:lnTo>
                    <a:pt x="66241" y="971061"/>
                  </a:lnTo>
                  <a:lnTo>
                    <a:pt x="29705" y="955927"/>
                  </a:lnTo>
                  <a:lnTo>
                    <a:pt x="3885" y="919887"/>
                  </a:lnTo>
                  <a:lnTo>
                    <a:pt x="0" y="900353"/>
                  </a:lnTo>
                  <a:lnTo>
                    <a:pt x="0" y="895349"/>
                  </a:lnTo>
                  <a:lnTo>
                    <a:pt x="0" y="71196"/>
                  </a:lnTo>
                  <a:lnTo>
                    <a:pt x="15621" y="29705"/>
                  </a:lnTo>
                  <a:lnTo>
                    <a:pt x="51661" y="3885"/>
                  </a:lnTo>
                  <a:lnTo>
                    <a:pt x="71196" y="0"/>
                  </a:lnTo>
                  <a:lnTo>
                    <a:pt x="5415203" y="0"/>
                  </a:lnTo>
                  <a:lnTo>
                    <a:pt x="5456692" y="15621"/>
                  </a:lnTo>
                  <a:lnTo>
                    <a:pt x="5482512" y="51661"/>
                  </a:lnTo>
                  <a:lnTo>
                    <a:pt x="5486398" y="71196"/>
                  </a:lnTo>
                  <a:lnTo>
                    <a:pt x="5486398" y="900353"/>
                  </a:lnTo>
                  <a:lnTo>
                    <a:pt x="5470776" y="941843"/>
                  </a:lnTo>
                  <a:lnTo>
                    <a:pt x="5434737" y="967663"/>
                  </a:lnTo>
                  <a:lnTo>
                    <a:pt x="5420157" y="971061"/>
                  </a:lnTo>
                  <a:lnTo>
                    <a:pt x="5415203" y="971549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5" name="object 25" descr=""/>
            <p:cNvSpPr/>
            <p:nvPr/>
          </p:nvSpPr>
          <p:spPr>
            <a:xfrm>
              <a:off x="8696324" y="2619374"/>
              <a:ext cx="285750" cy="171450"/>
            </a:xfrm>
            <a:custGeom>
              <a:avLst/>
              <a:gdLst/>
              <a:ahLst/>
              <a:cxnLst/>
              <a:rect l="l" t="t" r="r" b="b"/>
              <a:pathLst>
                <a:path w="285750" h="171450">
                  <a:moveTo>
                    <a:pt x="257175" y="171450"/>
                  </a:moveTo>
                  <a:lnTo>
                    <a:pt x="28575" y="171450"/>
                  </a:lnTo>
                  <a:lnTo>
                    <a:pt x="17461" y="169201"/>
                  </a:lnTo>
                  <a:lnTo>
                    <a:pt x="8377" y="163072"/>
                  </a:lnTo>
                  <a:lnTo>
                    <a:pt x="2248" y="153988"/>
                  </a:lnTo>
                  <a:lnTo>
                    <a:pt x="0" y="142875"/>
                  </a:lnTo>
                  <a:lnTo>
                    <a:pt x="0" y="28575"/>
                  </a:lnTo>
                  <a:lnTo>
                    <a:pt x="2248" y="17461"/>
                  </a:lnTo>
                  <a:lnTo>
                    <a:pt x="8377" y="8377"/>
                  </a:lnTo>
                  <a:lnTo>
                    <a:pt x="17461" y="2248"/>
                  </a:lnTo>
                  <a:lnTo>
                    <a:pt x="28575" y="0"/>
                  </a:lnTo>
                  <a:lnTo>
                    <a:pt x="257175" y="0"/>
                  </a:lnTo>
                  <a:lnTo>
                    <a:pt x="268288" y="2248"/>
                  </a:lnTo>
                  <a:lnTo>
                    <a:pt x="277372" y="8377"/>
                  </a:lnTo>
                  <a:lnTo>
                    <a:pt x="283501" y="17461"/>
                  </a:lnTo>
                  <a:lnTo>
                    <a:pt x="285750" y="28575"/>
                  </a:lnTo>
                  <a:lnTo>
                    <a:pt x="142875" y="28575"/>
                  </a:lnTo>
                  <a:lnTo>
                    <a:pt x="142875" y="44603"/>
                  </a:lnTo>
                  <a:lnTo>
                    <a:pt x="67978" y="44603"/>
                  </a:lnTo>
                  <a:lnTo>
                    <a:pt x="64695" y="46746"/>
                  </a:lnTo>
                  <a:lnTo>
                    <a:pt x="32682" y="118764"/>
                  </a:lnTo>
                  <a:lnTo>
                    <a:pt x="34736" y="124033"/>
                  </a:lnTo>
                  <a:lnTo>
                    <a:pt x="43655" y="128007"/>
                  </a:lnTo>
                  <a:lnTo>
                    <a:pt x="142875" y="128007"/>
                  </a:lnTo>
                  <a:lnTo>
                    <a:pt x="142875" y="142875"/>
                  </a:lnTo>
                  <a:lnTo>
                    <a:pt x="285750" y="142875"/>
                  </a:lnTo>
                  <a:lnTo>
                    <a:pt x="283501" y="153988"/>
                  </a:lnTo>
                  <a:lnTo>
                    <a:pt x="277372" y="163072"/>
                  </a:lnTo>
                  <a:lnTo>
                    <a:pt x="268288" y="169201"/>
                  </a:lnTo>
                  <a:lnTo>
                    <a:pt x="257175" y="171450"/>
                  </a:lnTo>
                  <a:close/>
                </a:path>
                <a:path w="285750" h="171450">
                  <a:moveTo>
                    <a:pt x="285750" y="142875"/>
                  </a:moveTo>
                  <a:lnTo>
                    <a:pt x="257175" y="142875"/>
                  </a:lnTo>
                  <a:lnTo>
                    <a:pt x="257175" y="28575"/>
                  </a:lnTo>
                  <a:lnTo>
                    <a:pt x="285750" y="28575"/>
                  </a:lnTo>
                  <a:lnTo>
                    <a:pt x="285750" y="142875"/>
                  </a:lnTo>
                  <a:close/>
                </a:path>
                <a:path w="285750" h="171450">
                  <a:moveTo>
                    <a:pt x="142875" y="128007"/>
                  </a:moveTo>
                  <a:lnTo>
                    <a:pt x="99119" y="128007"/>
                  </a:lnTo>
                  <a:lnTo>
                    <a:pt x="108155" y="124033"/>
                  </a:lnTo>
                  <a:lnTo>
                    <a:pt x="110147" y="118764"/>
                  </a:lnTo>
                  <a:lnTo>
                    <a:pt x="107508" y="112737"/>
                  </a:lnTo>
                  <a:lnTo>
                    <a:pt x="78179" y="46746"/>
                  </a:lnTo>
                  <a:lnTo>
                    <a:pt x="74896" y="44603"/>
                  </a:lnTo>
                  <a:lnTo>
                    <a:pt x="142875" y="44603"/>
                  </a:lnTo>
                  <a:lnTo>
                    <a:pt x="142875" y="128007"/>
                  </a:lnTo>
                  <a:close/>
                </a:path>
                <a:path w="285750" h="171450">
                  <a:moveTo>
                    <a:pt x="208954" y="55319"/>
                  </a:moveTo>
                  <a:lnTo>
                    <a:pt x="191095" y="55319"/>
                  </a:lnTo>
                  <a:lnTo>
                    <a:pt x="191095" y="48622"/>
                  </a:lnTo>
                  <a:lnTo>
                    <a:pt x="195113" y="44603"/>
                  </a:lnTo>
                  <a:lnTo>
                    <a:pt x="204891" y="44603"/>
                  </a:lnTo>
                  <a:lnTo>
                    <a:pt x="208910" y="48622"/>
                  </a:lnTo>
                  <a:lnTo>
                    <a:pt x="208954" y="55319"/>
                  </a:lnTo>
                  <a:close/>
                </a:path>
                <a:path w="285750" h="171450">
                  <a:moveTo>
                    <a:pt x="240699" y="73178"/>
                  </a:moveTo>
                  <a:lnTo>
                    <a:pt x="162966" y="73178"/>
                  </a:lnTo>
                  <a:lnTo>
                    <a:pt x="158948" y="69160"/>
                  </a:lnTo>
                  <a:lnTo>
                    <a:pt x="158948" y="59337"/>
                  </a:lnTo>
                  <a:lnTo>
                    <a:pt x="162966" y="55319"/>
                  </a:lnTo>
                  <a:lnTo>
                    <a:pt x="240610" y="55319"/>
                  </a:lnTo>
                  <a:lnTo>
                    <a:pt x="244628" y="59337"/>
                  </a:lnTo>
                  <a:lnTo>
                    <a:pt x="244673" y="69160"/>
                  </a:lnTo>
                  <a:lnTo>
                    <a:pt x="240699" y="73178"/>
                  </a:lnTo>
                  <a:close/>
                </a:path>
                <a:path w="285750" h="171450">
                  <a:moveTo>
                    <a:pt x="224997" y="93270"/>
                  </a:moveTo>
                  <a:lnTo>
                    <a:pt x="202436" y="93270"/>
                  </a:lnTo>
                  <a:lnTo>
                    <a:pt x="207972" y="87421"/>
                  </a:lnTo>
                  <a:lnTo>
                    <a:pt x="212481" y="80635"/>
                  </a:lnTo>
                  <a:lnTo>
                    <a:pt x="215741" y="73178"/>
                  </a:lnTo>
                  <a:lnTo>
                    <a:pt x="234866" y="73178"/>
                  </a:lnTo>
                  <a:lnTo>
                    <a:pt x="234136" y="75232"/>
                  </a:lnTo>
                  <a:lnTo>
                    <a:pt x="230846" y="83046"/>
                  </a:lnTo>
                  <a:lnTo>
                    <a:pt x="230777" y="83210"/>
                  </a:lnTo>
                  <a:lnTo>
                    <a:pt x="226685" y="90770"/>
                  </a:lnTo>
                  <a:lnTo>
                    <a:pt x="224997" y="93270"/>
                  </a:lnTo>
                  <a:close/>
                </a:path>
                <a:path w="285750" h="171450">
                  <a:moveTo>
                    <a:pt x="79920" y="94654"/>
                  </a:moveTo>
                  <a:lnTo>
                    <a:pt x="62954" y="94654"/>
                  </a:lnTo>
                  <a:lnTo>
                    <a:pt x="71437" y="75545"/>
                  </a:lnTo>
                  <a:lnTo>
                    <a:pt x="79920" y="94654"/>
                  </a:lnTo>
                  <a:close/>
                </a:path>
                <a:path w="285750" h="171450">
                  <a:moveTo>
                    <a:pt x="181462" y="128007"/>
                  </a:moveTo>
                  <a:lnTo>
                    <a:pt x="181247" y="128007"/>
                  </a:lnTo>
                  <a:lnTo>
                    <a:pt x="176093" y="125997"/>
                  </a:lnTo>
                  <a:lnTo>
                    <a:pt x="172075" y="116978"/>
                  </a:lnTo>
                  <a:lnTo>
                    <a:pt x="174128" y="111710"/>
                  </a:lnTo>
                  <a:lnTo>
                    <a:pt x="183103" y="107692"/>
                  </a:lnTo>
                  <a:lnTo>
                    <a:pt x="185871" y="106263"/>
                  </a:lnTo>
                  <a:lnTo>
                    <a:pt x="188505" y="104611"/>
                  </a:lnTo>
                  <a:lnTo>
                    <a:pt x="179576" y="95681"/>
                  </a:lnTo>
                  <a:lnTo>
                    <a:pt x="179576" y="90011"/>
                  </a:lnTo>
                  <a:lnTo>
                    <a:pt x="186541" y="83046"/>
                  </a:lnTo>
                  <a:lnTo>
                    <a:pt x="192211" y="83046"/>
                  </a:lnTo>
                  <a:lnTo>
                    <a:pt x="202436" y="93270"/>
                  </a:lnTo>
                  <a:lnTo>
                    <a:pt x="224997" y="93270"/>
                  </a:lnTo>
                  <a:lnTo>
                    <a:pt x="221899" y="97861"/>
                  </a:lnTo>
                  <a:lnTo>
                    <a:pt x="216455" y="104432"/>
                  </a:lnTo>
                  <a:lnTo>
                    <a:pt x="216723" y="104611"/>
                  </a:lnTo>
                  <a:lnTo>
                    <a:pt x="217661" y="105147"/>
                  </a:lnTo>
                  <a:lnTo>
                    <a:pt x="230341" y="112737"/>
                  </a:lnTo>
                  <a:lnTo>
                    <a:pt x="231299" y="116666"/>
                  </a:lnTo>
                  <a:lnTo>
                    <a:pt x="202659" y="116666"/>
                  </a:lnTo>
                  <a:lnTo>
                    <a:pt x="197926" y="120014"/>
                  </a:lnTo>
                  <a:lnTo>
                    <a:pt x="192881" y="122917"/>
                  </a:lnTo>
                  <a:lnTo>
                    <a:pt x="181462" y="128007"/>
                  </a:lnTo>
                  <a:close/>
                </a:path>
                <a:path w="285750" h="171450">
                  <a:moveTo>
                    <a:pt x="99119" y="128007"/>
                  </a:moveTo>
                  <a:lnTo>
                    <a:pt x="43870" y="128007"/>
                  </a:lnTo>
                  <a:lnTo>
                    <a:pt x="49023" y="125997"/>
                  </a:lnTo>
                  <a:lnTo>
                    <a:pt x="54907" y="112737"/>
                  </a:lnTo>
                  <a:lnTo>
                    <a:pt x="55006" y="112514"/>
                  </a:lnTo>
                  <a:lnTo>
                    <a:pt x="87868" y="112514"/>
                  </a:lnTo>
                  <a:lnTo>
                    <a:pt x="93851" y="125997"/>
                  </a:lnTo>
                  <a:lnTo>
                    <a:pt x="99119" y="128007"/>
                  </a:lnTo>
                  <a:close/>
                </a:path>
                <a:path w="285750" h="171450">
                  <a:moveTo>
                    <a:pt x="221143" y="128007"/>
                  </a:moveTo>
                  <a:lnTo>
                    <a:pt x="206499" y="119255"/>
                  </a:lnTo>
                  <a:lnTo>
                    <a:pt x="204579" y="118005"/>
                  </a:lnTo>
                  <a:lnTo>
                    <a:pt x="202659" y="116666"/>
                  </a:lnTo>
                  <a:lnTo>
                    <a:pt x="231299" y="116666"/>
                  </a:lnTo>
                  <a:lnTo>
                    <a:pt x="231626" y="118005"/>
                  </a:lnTo>
                  <a:lnTo>
                    <a:pt x="231680" y="118229"/>
                  </a:lnTo>
                  <a:lnTo>
                    <a:pt x="226680" y="126622"/>
                  </a:lnTo>
                  <a:lnTo>
                    <a:pt x="221143" y="128007"/>
                  </a:lnTo>
                  <a:close/>
                </a:path>
              </a:pathLst>
            </a:custGeom>
            <a:solidFill>
              <a:srgbClr val="2562EB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6" name="object 26" descr=""/>
          <p:cNvSpPr txBox="1"/>
          <p:nvPr/>
        </p:nvSpPr>
        <p:spPr>
          <a:xfrm>
            <a:off x="7696745" y="2893778"/>
            <a:ext cx="2285365" cy="445134"/>
          </a:xfrm>
          <a:prstGeom prst="rect">
            <a:avLst/>
          </a:prstGeom>
        </p:spPr>
        <p:txBody>
          <a:bodyPr wrap="square" lIns="0" tIns="3048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240"/>
              </a:spcBef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자연어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처리</a:t>
            </a:r>
            <a:r>
              <a:rPr dirty="0" sz="1350" spc="-105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00" spc="-20" b="0">
                <a:solidFill>
                  <a:srgbClr val="333333"/>
                </a:solidFill>
                <a:latin typeface="Noto Sans JP Medium"/>
                <a:cs typeface="Noto Sans JP Medium"/>
              </a:rPr>
              <a:t>(NLP)</a:t>
            </a:r>
            <a:endParaRPr sz="1300">
              <a:latin typeface="Noto Sans JP Medium"/>
              <a:cs typeface="Noto Sans JP Medium"/>
            </a:endParaRPr>
          </a:p>
          <a:p>
            <a:pPr algn="ctr">
              <a:lnSpc>
                <a:spcPct val="100000"/>
              </a:lnSpc>
              <a:spcBef>
                <a:spcPts val="155"/>
              </a:spcBef>
            </a:pPr>
            <a:r>
              <a:rPr dirty="0" sz="1150" spc="-45">
                <a:solidFill>
                  <a:srgbClr val="4A5462"/>
                </a:solidFill>
                <a:latin typeface="Noto Sans JP"/>
                <a:cs typeface="Noto Sans JP"/>
              </a:rPr>
              <a:t>1.2B</a:t>
            </a:r>
            <a:r>
              <a:rPr dirty="0" sz="1150" spc="15">
                <a:solidFill>
                  <a:srgbClr val="4A5462"/>
                </a:solidFill>
                <a:latin typeface="Noto Sans JP"/>
                <a:cs typeface="Noto Sans JP"/>
              </a:rPr>
              <a:t> </a:t>
            </a:r>
            <a:r>
              <a:rPr dirty="0" sz="1150" spc="-55">
                <a:solidFill>
                  <a:srgbClr val="4A5462"/>
                </a:solidFill>
                <a:latin typeface="Noto Sans JP"/>
                <a:cs typeface="Noto Sans JP"/>
              </a:rPr>
              <a:t>LLM</a:t>
            </a:r>
            <a:r>
              <a:rPr dirty="0" sz="1150" spc="30">
                <a:solidFill>
                  <a:srgbClr val="4A5462"/>
                </a:solidFill>
                <a:latin typeface="Noto Sans JP"/>
                <a:cs typeface="Noto Sans JP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모델을</a:t>
            </a:r>
            <a:r>
              <a:rPr dirty="0" sz="1150" spc="-9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통한</a:t>
            </a:r>
            <a:r>
              <a:rPr dirty="0" sz="1150" spc="-9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언어</a:t>
            </a:r>
            <a:r>
              <a:rPr dirty="0" sz="1150" spc="-9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이해</a:t>
            </a:r>
            <a:r>
              <a:rPr dirty="0" sz="1150" spc="-9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및</a:t>
            </a:r>
            <a:r>
              <a:rPr dirty="0" sz="1150" spc="-9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00">
                <a:solidFill>
                  <a:srgbClr val="4A5462"/>
                </a:solidFill>
                <a:latin typeface="Dotum"/>
                <a:cs typeface="Dotum"/>
              </a:rPr>
              <a:t>분석</a:t>
            </a:r>
            <a:endParaRPr sz="1150">
              <a:latin typeface="Dotum"/>
              <a:cs typeface="Dotum"/>
            </a:endParaRPr>
          </a:p>
        </p:txBody>
      </p:sp>
      <p:grpSp>
        <p:nvGrpSpPr>
          <p:cNvPr id="27" name="object 27" descr=""/>
          <p:cNvGrpSpPr/>
          <p:nvPr/>
        </p:nvGrpSpPr>
        <p:grpSpPr>
          <a:xfrm>
            <a:off x="6095998" y="3448049"/>
            <a:ext cx="5486400" cy="1066800"/>
            <a:chOff x="6095998" y="3448049"/>
            <a:chExt cx="5486400" cy="1066800"/>
          </a:xfrm>
        </p:grpSpPr>
        <p:sp>
          <p:nvSpPr>
            <p:cNvPr id="28" name="object 28" descr=""/>
            <p:cNvSpPr/>
            <p:nvPr/>
          </p:nvSpPr>
          <p:spPr>
            <a:xfrm>
              <a:off x="8839199" y="3448049"/>
              <a:ext cx="19050" cy="95250"/>
            </a:xfrm>
            <a:custGeom>
              <a:avLst/>
              <a:gdLst/>
              <a:ahLst/>
              <a:cxnLst/>
              <a:rect l="l" t="t" r="r" b="b"/>
              <a:pathLst>
                <a:path w="19050" h="95250">
                  <a:moveTo>
                    <a:pt x="19049" y="95249"/>
                  </a:moveTo>
                  <a:lnTo>
                    <a:pt x="0" y="95249"/>
                  </a:lnTo>
                  <a:lnTo>
                    <a:pt x="0" y="0"/>
                  </a:lnTo>
                  <a:lnTo>
                    <a:pt x="19049" y="0"/>
                  </a:lnTo>
                  <a:lnTo>
                    <a:pt x="19049" y="95249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9" name="object 29" descr=""/>
            <p:cNvSpPr/>
            <p:nvPr/>
          </p:nvSpPr>
          <p:spPr>
            <a:xfrm>
              <a:off x="6095998" y="3543299"/>
              <a:ext cx="5486400" cy="971550"/>
            </a:xfrm>
            <a:custGeom>
              <a:avLst/>
              <a:gdLst/>
              <a:ahLst/>
              <a:cxnLst/>
              <a:rect l="l" t="t" r="r" b="b"/>
              <a:pathLst>
                <a:path w="5486400" h="971550">
                  <a:moveTo>
                    <a:pt x="5415203" y="971549"/>
                  </a:moveTo>
                  <a:lnTo>
                    <a:pt x="71196" y="971549"/>
                  </a:lnTo>
                  <a:lnTo>
                    <a:pt x="66241" y="971061"/>
                  </a:lnTo>
                  <a:lnTo>
                    <a:pt x="29705" y="955927"/>
                  </a:lnTo>
                  <a:lnTo>
                    <a:pt x="3885" y="919887"/>
                  </a:lnTo>
                  <a:lnTo>
                    <a:pt x="0" y="900352"/>
                  </a:lnTo>
                  <a:lnTo>
                    <a:pt x="0" y="895349"/>
                  </a:lnTo>
                  <a:lnTo>
                    <a:pt x="0" y="71196"/>
                  </a:lnTo>
                  <a:lnTo>
                    <a:pt x="15621" y="29704"/>
                  </a:lnTo>
                  <a:lnTo>
                    <a:pt x="51661" y="3884"/>
                  </a:lnTo>
                  <a:lnTo>
                    <a:pt x="71196" y="0"/>
                  </a:lnTo>
                  <a:lnTo>
                    <a:pt x="5415203" y="0"/>
                  </a:lnTo>
                  <a:lnTo>
                    <a:pt x="5456692" y="15621"/>
                  </a:lnTo>
                  <a:lnTo>
                    <a:pt x="5482512" y="51661"/>
                  </a:lnTo>
                  <a:lnTo>
                    <a:pt x="5486398" y="71196"/>
                  </a:lnTo>
                  <a:lnTo>
                    <a:pt x="5486398" y="900352"/>
                  </a:lnTo>
                  <a:lnTo>
                    <a:pt x="5470776" y="941843"/>
                  </a:lnTo>
                  <a:lnTo>
                    <a:pt x="5434737" y="967663"/>
                  </a:lnTo>
                  <a:lnTo>
                    <a:pt x="5420157" y="971061"/>
                  </a:lnTo>
                  <a:lnTo>
                    <a:pt x="5415203" y="971549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0" name="object 30" descr=""/>
            <p:cNvSpPr/>
            <p:nvPr/>
          </p:nvSpPr>
          <p:spPr>
            <a:xfrm>
              <a:off x="8715374" y="3671887"/>
              <a:ext cx="257175" cy="200025"/>
            </a:xfrm>
            <a:custGeom>
              <a:avLst/>
              <a:gdLst/>
              <a:ahLst/>
              <a:cxnLst/>
              <a:rect l="l" t="t" r="r" b="b"/>
              <a:pathLst>
                <a:path w="257175" h="200025">
                  <a:moveTo>
                    <a:pt x="235743" y="200025"/>
                  </a:moveTo>
                  <a:lnTo>
                    <a:pt x="207168" y="200025"/>
                  </a:lnTo>
                  <a:lnTo>
                    <a:pt x="198828" y="198340"/>
                  </a:lnTo>
                  <a:lnTo>
                    <a:pt x="192016" y="193746"/>
                  </a:lnTo>
                  <a:lnTo>
                    <a:pt x="187422" y="186933"/>
                  </a:lnTo>
                  <a:lnTo>
                    <a:pt x="185737" y="178593"/>
                  </a:lnTo>
                  <a:lnTo>
                    <a:pt x="185737" y="150018"/>
                  </a:lnTo>
                  <a:lnTo>
                    <a:pt x="187422" y="141678"/>
                  </a:lnTo>
                  <a:lnTo>
                    <a:pt x="192016" y="134866"/>
                  </a:lnTo>
                  <a:lnTo>
                    <a:pt x="198828" y="130272"/>
                  </a:lnTo>
                  <a:lnTo>
                    <a:pt x="207168" y="128587"/>
                  </a:lnTo>
                  <a:lnTo>
                    <a:pt x="210740" y="128587"/>
                  </a:lnTo>
                  <a:lnTo>
                    <a:pt x="210740" y="112335"/>
                  </a:lnTo>
                  <a:lnTo>
                    <a:pt x="209133" y="110728"/>
                  </a:lnTo>
                  <a:lnTo>
                    <a:pt x="139303" y="110728"/>
                  </a:lnTo>
                  <a:lnTo>
                    <a:pt x="139303" y="128587"/>
                  </a:lnTo>
                  <a:lnTo>
                    <a:pt x="142875" y="128587"/>
                  </a:lnTo>
                  <a:lnTo>
                    <a:pt x="151215" y="130272"/>
                  </a:lnTo>
                  <a:lnTo>
                    <a:pt x="158027" y="134866"/>
                  </a:lnTo>
                  <a:lnTo>
                    <a:pt x="162621" y="141678"/>
                  </a:lnTo>
                  <a:lnTo>
                    <a:pt x="164306" y="150018"/>
                  </a:lnTo>
                  <a:lnTo>
                    <a:pt x="164306" y="178593"/>
                  </a:lnTo>
                  <a:lnTo>
                    <a:pt x="162621" y="186933"/>
                  </a:lnTo>
                  <a:lnTo>
                    <a:pt x="158027" y="193746"/>
                  </a:lnTo>
                  <a:lnTo>
                    <a:pt x="151215" y="198340"/>
                  </a:lnTo>
                  <a:lnTo>
                    <a:pt x="142875" y="200025"/>
                  </a:lnTo>
                  <a:lnTo>
                    <a:pt x="114300" y="200025"/>
                  </a:lnTo>
                  <a:lnTo>
                    <a:pt x="105959" y="198340"/>
                  </a:lnTo>
                  <a:lnTo>
                    <a:pt x="99147" y="193746"/>
                  </a:lnTo>
                  <a:lnTo>
                    <a:pt x="94553" y="186933"/>
                  </a:lnTo>
                  <a:lnTo>
                    <a:pt x="92868" y="178593"/>
                  </a:lnTo>
                  <a:lnTo>
                    <a:pt x="92868" y="150018"/>
                  </a:lnTo>
                  <a:lnTo>
                    <a:pt x="94553" y="141678"/>
                  </a:lnTo>
                  <a:lnTo>
                    <a:pt x="99147" y="134866"/>
                  </a:lnTo>
                  <a:lnTo>
                    <a:pt x="105959" y="130272"/>
                  </a:lnTo>
                  <a:lnTo>
                    <a:pt x="114300" y="128587"/>
                  </a:lnTo>
                  <a:lnTo>
                    <a:pt x="117871" y="128587"/>
                  </a:lnTo>
                  <a:lnTo>
                    <a:pt x="117871" y="110728"/>
                  </a:lnTo>
                  <a:lnTo>
                    <a:pt x="48041" y="110728"/>
                  </a:lnTo>
                  <a:lnTo>
                    <a:pt x="46434" y="112335"/>
                  </a:lnTo>
                  <a:lnTo>
                    <a:pt x="46434" y="128587"/>
                  </a:lnTo>
                  <a:lnTo>
                    <a:pt x="50006" y="128587"/>
                  </a:lnTo>
                  <a:lnTo>
                    <a:pt x="58346" y="130272"/>
                  </a:lnTo>
                  <a:lnTo>
                    <a:pt x="65158" y="134866"/>
                  </a:lnTo>
                  <a:lnTo>
                    <a:pt x="69752" y="141678"/>
                  </a:lnTo>
                  <a:lnTo>
                    <a:pt x="71437" y="150018"/>
                  </a:lnTo>
                  <a:lnTo>
                    <a:pt x="71437" y="178593"/>
                  </a:lnTo>
                  <a:lnTo>
                    <a:pt x="69752" y="186933"/>
                  </a:lnTo>
                  <a:lnTo>
                    <a:pt x="65158" y="193746"/>
                  </a:lnTo>
                  <a:lnTo>
                    <a:pt x="58346" y="198340"/>
                  </a:lnTo>
                  <a:lnTo>
                    <a:pt x="50006" y="200025"/>
                  </a:lnTo>
                  <a:lnTo>
                    <a:pt x="21431" y="200025"/>
                  </a:lnTo>
                  <a:lnTo>
                    <a:pt x="13091" y="198340"/>
                  </a:lnTo>
                  <a:lnTo>
                    <a:pt x="6278" y="193746"/>
                  </a:lnTo>
                  <a:lnTo>
                    <a:pt x="1684" y="186933"/>
                  </a:lnTo>
                  <a:lnTo>
                    <a:pt x="0" y="178593"/>
                  </a:lnTo>
                  <a:lnTo>
                    <a:pt x="0" y="150018"/>
                  </a:lnTo>
                  <a:lnTo>
                    <a:pt x="1684" y="141678"/>
                  </a:lnTo>
                  <a:lnTo>
                    <a:pt x="6278" y="134866"/>
                  </a:lnTo>
                  <a:lnTo>
                    <a:pt x="13091" y="130272"/>
                  </a:lnTo>
                  <a:lnTo>
                    <a:pt x="21431" y="128587"/>
                  </a:lnTo>
                  <a:lnTo>
                    <a:pt x="25003" y="128587"/>
                  </a:lnTo>
                  <a:lnTo>
                    <a:pt x="25003" y="114300"/>
                  </a:lnTo>
                  <a:lnTo>
                    <a:pt x="26969" y="104572"/>
                  </a:lnTo>
                  <a:lnTo>
                    <a:pt x="32331" y="96624"/>
                  </a:lnTo>
                  <a:lnTo>
                    <a:pt x="40279" y="91263"/>
                  </a:lnTo>
                  <a:lnTo>
                    <a:pt x="50006" y="89296"/>
                  </a:lnTo>
                  <a:lnTo>
                    <a:pt x="117871" y="89296"/>
                  </a:lnTo>
                  <a:lnTo>
                    <a:pt x="117871" y="71437"/>
                  </a:lnTo>
                  <a:lnTo>
                    <a:pt x="114300" y="71437"/>
                  </a:lnTo>
                  <a:lnTo>
                    <a:pt x="105959" y="69752"/>
                  </a:lnTo>
                  <a:lnTo>
                    <a:pt x="99147" y="65158"/>
                  </a:lnTo>
                  <a:lnTo>
                    <a:pt x="94553" y="58346"/>
                  </a:lnTo>
                  <a:lnTo>
                    <a:pt x="92868" y="50006"/>
                  </a:lnTo>
                  <a:lnTo>
                    <a:pt x="92868" y="21431"/>
                  </a:lnTo>
                  <a:lnTo>
                    <a:pt x="94553" y="13091"/>
                  </a:lnTo>
                  <a:lnTo>
                    <a:pt x="99147" y="6278"/>
                  </a:lnTo>
                  <a:lnTo>
                    <a:pt x="105959" y="1684"/>
                  </a:lnTo>
                  <a:lnTo>
                    <a:pt x="114300" y="0"/>
                  </a:lnTo>
                  <a:lnTo>
                    <a:pt x="142875" y="0"/>
                  </a:lnTo>
                  <a:lnTo>
                    <a:pt x="151215" y="1684"/>
                  </a:lnTo>
                  <a:lnTo>
                    <a:pt x="158027" y="6278"/>
                  </a:lnTo>
                  <a:lnTo>
                    <a:pt x="162621" y="13091"/>
                  </a:lnTo>
                  <a:lnTo>
                    <a:pt x="164306" y="21431"/>
                  </a:lnTo>
                  <a:lnTo>
                    <a:pt x="164306" y="50006"/>
                  </a:lnTo>
                  <a:lnTo>
                    <a:pt x="162621" y="58346"/>
                  </a:lnTo>
                  <a:lnTo>
                    <a:pt x="158027" y="65158"/>
                  </a:lnTo>
                  <a:lnTo>
                    <a:pt x="151215" y="69752"/>
                  </a:lnTo>
                  <a:lnTo>
                    <a:pt x="142875" y="71437"/>
                  </a:lnTo>
                  <a:lnTo>
                    <a:pt x="139303" y="71437"/>
                  </a:lnTo>
                  <a:lnTo>
                    <a:pt x="139303" y="89296"/>
                  </a:lnTo>
                  <a:lnTo>
                    <a:pt x="207168" y="89296"/>
                  </a:lnTo>
                  <a:lnTo>
                    <a:pt x="216895" y="91263"/>
                  </a:lnTo>
                  <a:lnTo>
                    <a:pt x="224843" y="96624"/>
                  </a:lnTo>
                  <a:lnTo>
                    <a:pt x="230205" y="104572"/>
                  </a:lnTo>
                  <a:lnTo>
                    <a:pt x="232171" y="114300"/>
                  </a:lnTo>
                  <a:lnTo>
                    <a:pt x="232171" y="128587"/>
                  </a:lnTo>
                  <a:lnTo>
                    <a:pt x="235743" y="128587"/>
                  </a:lnTo>
                  <a:lnTo>
                    <a:pt x="244083" y="130272"/>
                  </a:lnTo>
                  <a:lnTo>
                    <a:pt x="250896" y="134866"/>
                  </a:lnTo>
                  <a:lnTo>
                    <a:pt x="255490" y="141678"/>
                  </a:lnTo>
                  <a:lnTo>
                    <a:pt x="257175" y="150018"/>
                  </a:lnTo>
                  <a:lnTo>
                    <a:pt x="257175" y="178593"/>
                  </a:lnTo>
                  <a:lnTo>
                    <a:pt x="255490" y="186933"/>
                  </a:lnTo>
                  <a:lnTo>
                    <a:pt x="250896" y="193746"/>
                  </a:lnTo>
                  <a:lnTo>
                    <a:pt x="244083" y="198340"/>
                  </a:lnTo>
                  <a:lnTo>
                    <a:pt x="235743" y="200025"/>
                  </a:lnTo>
                  <a:close/>
                </a:path>
              </a:pathLst>
            </a:custGeom>
            <a:solidFill>
              <a:srgbClr val="2562EB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1" name="object 31" descr=""/>
          <p:cNvSpPr txBox="1"/>
          <p:nvPr/>
        </p:nvSpPr>
        <p:spPr>
          <a:xfrm>
            <a:off x="7751663" y="3960487"/>
            <a:ext cx="2175510" cy="445134"/>
          </a:xfrm>
          <a:prstGeom prst="rect">
            <a:avLst/>
          </a:prstGeom>
        </p:spPr>
        <p:txBody>
          <a:bodyPr wrap="square" lIns="0" tIns="3048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240"/>
              </a:spcBef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의도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분석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맥락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파악</a:t>
            </a:r>
            <a:endParaRPr sz="1350">
              <a:latin typeface="Dotum"/>
              <a:cs typeface="Dotum"/>
            </a:endParaRPr>
          </a:p>
          <a:p>
            <a:pPr algn="ctr">
              <a:lnSpc>
                <a:spcPct val="100000"/>
              </a:lnSpc>
              <a:spcBef>
                <a:spcPts val="155"/>
              </a:spcBef>
            </a:pP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사용자</a:t>
            </a:r>
            <a:r>
              <a:rPr dirty="0" sz="1150" spc="-8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요청의</a:t>
            </a:r>
            <a:r>
              <a:rPr dirty="0" sz="1150" spc="-8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의도와</a:t>
            </a:r>
            <a:r>
              <a:rPr dirty="0" sz="1150" spc="-7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필요한</a:t>
            </a:r>
            <a:r>
              <a:rPr dirty="0" sz="1150" spc="-8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정보</a:t>
            </a:r>
            <a:r>
              <a:rPr dirty="0" sz="1150" spc="-8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10">
                <a:solidFill>
                  <a:srgbClr val="4A5462"/>
                </a:solidFill>
                <a:latin typeface="Dotum"/>
                <a:cs typeface="Dotum"/>
              </a:rPr>
              <a:t>분류</a:t>
            </a:r>
            <a:endParaRPr sz="1150">
              <a:latin typeface="Dotum"/>
              <a:cs typeface="Dotum"/>
            </a:endParaRPr>
          </a:p>
        </p:txBody>
      </p:sp>
      <p:grpSp>
        <p:nvGrpSpPr>
          <p:cNvPr id="32" name="object 32" descr=""/>
          <p:cNvGrpSpPr/>
          <p:nvPr/>
        </p:nvGrpSpPr>
        <p:grpSpPr>
          <a:xfrm>
            <a:off x="6095998" y="4514849"/>
            <a:ext cx="5486400" cy="1066800"/>
            <a:chOff x="6095998" y="4514849"/>
            <a:chExt cx="5486400" cy="1066800"/>
          </a:xfrm>
        </p:grpSpPr>
        <p:sp>
          <p:nvSpPr>
            <p:cNvPr id="33" name="object 33" descr=""/>
            <p:cNvSpPr/>
            <p:nvPr/>
          </p:nvSpPr>
          <p:spPr>
            <a:xfrm>
              <a:off x="8839199" y="4514849"/>
              <a:ext cx="19050" cy="95250"/>
            </a:xfrm>
            <a:custGeom>
              <a:avLst/>
              <a:gdLst/>
              <a:ahLst/>
              <a:cxnLst/>
              <a:rect l="l" t="t" r="r" b="b"/>
              <a:pathLst>
                <a:path w="19050" h="95250">
                  <a:moveTo>
                    <a:pt x="19049" y="95249"/>
                  </a:moveTo>
                  <a:lnTo>
                    <a:pt x="0" y="95249"/>
                  </a:lnTo>
                  <a:lnTo>
                    <a:pt x="0" y="0"/>
                  </a:lnTo>
                  <a:lnTo>
                    <a:pt x="19049" y="0"/>
                  </a:lnTo>
                  <a:lnTo>
                    <a:pt x="19049" y="95249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4" name="object 34" descr=""/>
            <p:cNvSpPr/>
            <p:nvPr/>
          </p:nvSpPr>
          <p:spPr>
            <a:xfrm>
              <a:off x="6095998" y="4610099"/>
              <a:ext cx="5486400" cy="971550"/>
            </a:xfrm>
            <a:custGeom>
              <a:avLst/>
              <a:gdLst/>
              <a:ahLst/>
              <a:cxnLst/>
              <a:rect l="l" t="t" r="r" b="b"/>
              <a:pathLst>
                <a:path w="5486400" h="971550">
                  <a:moveTo>
                    <a:pt x="5415203" y="971549"/>
                  </a:moveTo>
                  <a:lnTo>
                    <a:pt x="71196" y="971549"/>
                  </a:lnTo>
                  <a:lnTo>
                    <a:pt x="66241" y="971061"/>
                  </a:lnTo>
                  <a:lnTo>
                    <a:pt x="29705" y="955927"/>
                  </a:lnTo>
                  <a:lnTo>
                    <a:pt x="3885" y="919886"/>
                  </a:lnTo>
                  <a:lnTo>
                    <a:pt x="0" y="900353"/>
                  </a:lnTo>
                  <a:lnTo>
                    <a:pt x="0" y="895349"/>
                  </a:lnTo>
                  <a:lnTo>
                    <a:pt x="0" y="71196"/>
                  </a:lnTo>
                  <a:lnTo>
                    <a:pt x="15621" y="29704"/>
                  </a:lnTo>
                  <a:lnTo>
                    <a:pt x="51661" y="3885"/>
                  </a:lnTo>
                  <a:lnTo>
                    <a:pt x="71196" y="0"/>
                  </a:lnTo>
                  <a:lnTo>
                    <a:pt x="5415203" y="0"/>
                  </a:lnTo>
                  <a:lnTo>
                    <a:pt x="5456692" y="15621"/>
                  </a:lnTo>
                  <a:lnTo>
                    <a:pt x="5482512" y="51661"/>
                  </a:lnTo>
                  <a:lnTo>
                    <a:pt x="5486398" y="71196"/>
                  </a:lnTo>
                  <a:lnTo>
                    <a:pt x="5486398" y="900353"/>
                  </a:lnTo>
                  <a:lnTo>
                    <a:pt x="5470776" y="941843"/>
                  </a:lnTo>
                  <a:lnTo>
                    <a:pt x="5434737" y="967663"/>
                  </a:lnTo>
                  <a:lnTo>
                    <a:pt x="5420157" y="971061"/>
                  </a:lnTo>
                  <a:lnTo>
                    <a:pt x="5415203" y="971549"/>
                  </a:lnTo>
                  <a:close/>
                </a:path>
              </a:pathLst>
            </a:custGeom>
            <a:solidFill>
              <a:srgbClr val="F5F5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5" name="object 35" descr=""/>
            <p:cNvSpPr/>
            <p:nvPr/>
          </p:nvSpPr>
          <p:spPr>
            <a:xfrm>
              <a:off x="8696324" y="4724399"/>
              <a:ext cx="285750" cy="228600"/>
            </a:xfrm>
            <a:custGeom>
              <a:avLst/>
              <a:gdLst/>
              <a:ahLst/>
              <a:cxnLst/>
              <a:rect l="l" t="t" r="r" b="b"/>
              <a:pathLst>
                <a:path w="285750" h="228600">
                  <a:moveTo>
                    <a:pt x="157162" y="42862"/>
                  </a:moveTo>
                  <a:lnTo>
                    <a:pt x="128587" y="42862"/>
                  </a:lnTo>
                  <a:lnTo>
                    <a:pt x="128587" y="6384"/>
                  </a:lnTo>
                  <a:lnTo>
                    <a:pt x="134972" y="0"/>
                  </a:lnTo>
                  <a:lnTo>
                    <a:pt x="150777" y="0"/>
                  </a:lnTo>
                  <a:lnTo>
                    <a:pt x="157162" y="6384"/>
                  </a:lnTo>
                  <a:lnTo>
                    <a:pt x="157162" y="42862"/>
                  </a:lnTo>
                  <a:close/>
                </a:path>
                <a:path w="285750" h="228600">
                  <a:moveTo>
                    <a:pt x="210740" y="228600"/>
                  </a:moveTo>
                  <a:lnTo>
                    <a:pt x="75009" y="228600"/>
                  </a:lnTo>
                  <a:lnTo>
                    <a:pt x="62489" y="226075"/>
                  </a:lnTo>
                  <a:lnTo>
                    <a:pt x="52272" y="219190"/>
                  </a:lnTo>
                  <a:lnTo>
                    <a:pt x="45386" y="208972"/>
                  </a:lnTo>
                  <a:lnTo>
                    <a:pt x="42862" y="196453"/>
                  </a:lnTo>
                  <a:lnTo>
                    <a:pt x="42862" y="75009"/>
                  </a:lnTo>
                  <a:lnTo>
                    <a:pt x="45386" y="62489"/>
                  </a:lnTo>
                  <a:lnTo>
                    <a:pt x="52272" y="52272"/>
                  </a:lnTo>
                  <a:lnTo>
                    <a:pt x="62489" y="45386"/>
                  </a:lnTo>
                  <a:lnTo>
                    <a:pt x="75009" y="42862"/>
                  </a:lnTo>
                  <a:lnTo>
                    <a:pt x="210740" y="42862"/>
                  </a:lnTo>
                  <a:lnTo>
                    <a:pt x="223260" y="45386"/>
                  </a:lnTo>
                  <a:lnTo>
                    <a:pt x="233477" y="52272"/>
                  </a:lnTo>
                  <a:lnTo>
                    <a:pt x="240363" y="62489"/>
                  </a:lnTo>
                  <a:lnTo>
                    <a:pt x="242887" y="75009"/>
                  </a:lnTo>
                  <a:lnTo>
                    <a:pt x="242887" y="96440"/>
                  </a:lnTo>
                  <a:lnTo>
                    <a:pt x="97644" y="96440"/>
                  </a:lnTo>
                  <a:lnTo>
                    <a:pt x="95366" y="96893"/>
                  </a:lnTo>
                  <a:lnTo>
                    <a:pt x="82153" y="111931"/>
                  </a:lnTo>
                  <a:lnTo>
                    <a:pt x="82153" y="116668"/>
                  </a:lnTo>
                  <a:lnTo>
                    <a:pt x="97644" y="132159"/>
                  </a:lnTo>
                  <a:lnTo>
                    <a:pt x="242887" y="132159"/>
                  </a:lnTo>
                  <a:lnTo>
                    <a:pt x="242887" y="171450"/>
                  </a:lnTo>
                  <a:lnTo>
                    <a:pt x="88939" y="171450"/>
                  </a:lnTo>
                  <a:lnTo>
                    <a:pt x="85725" y="174664"/>
                  </a:lnTo>
                  <a:lnTo>
                    <a:pt x="85725" y="182522"/>
                  </a:lnTo>
                  <a:lnTo>
                    <a:pt x="88939" y="185737"/>
                  </a:lnTo>
                  <a:lnTo>
                    <a:pt x="242887" y="185737"/>
                  </a:lnTo>
                  <a:lnTo>
                    <a:pt x="242887" y="196453"/>
                  </a:lnTo>
                  <a:lnTo>
                    <a:pt x="240363" y="208972"/>
                  </a:lnTo>
                  <a:lnTo>
                    <a:pt x="233477" y="219190"/>
                  </a:lnTo>
                  <a:lnTo>
                    <a:pt x="223260" y="226075"/>
                  </a:lnTo>
                  <a:lnTo>
                    <a:pt x="210740" y="228600"/>
                  </a:lnTo>
                  <a:close/>
                </a:path>
                <a:path w="285750" h="228600">
                  <a:moveTo>
                    <a:pt x="183369" y="132159"/>
                  </a:moveTo>
                  <a:lnTo>
                    <a:pt x="102380" y="132159"/>
                  </a:lnTo>
                  <a:lnTo>
                    <a:pt x="104658" y="131706"/>
                  </a:lnTo>
                  <a:lnTo>
                    <a:pt x="109035" y="129893"/>
                  </a:lnTo>
                  <a:lnTo>
                    <a:pt x="117871" y="116668"/>
                  </a:lnTo>
                  <a:lnTo>
                    <a:pt x="117871" y="111931"/>
                  </a:lnTo>
                  <a:lnTo>
                    <a:pt x="102380" y="96440"/>
                  </a:lnTo>
                  <a:lnTo>
                    <a:pt x="183369" y="96440"/>
                  </a:lnTo>
                  <a:lnTo>
                    <a:pt x="167878" y="111931"/>
                  </a:lnTo>
                  <a:lnTo>
                    <a:pt x="167878" y="116668"/>
                  </a:lnTo>
                  <a:lnTo>
                    <a:pt x="181091" y="131706"/>
                  </a:lnTo>
                  <a:lnTo>
                    <a:pt x="183369" y="132159"/>
                  </a:lnTo>
                  <a:close/>
                </a:path>
                <a:path w="285750" h="228600">
                  <a:moveTo>
                    <a:pt x="242887" y="132159"/>
                  </a:moveTo>
                  <a:lnTo>
                    <a:pt x="188105" y="132159"/>
                  </a:lnTo>
                  <a:lnTo>
                    <a:pt x="190383" y="131706"/>
                  </a:lnTo>
                  <a:lnTo>
                    <a:pt x="194759" y="129893"/>
                  </a:lnTo>
                  <a:lnTo>
                    <a:pt x="203596" y="116668"/>
                  </a:lnTo>
                  <a:lnTo>
                    <a:pt x="203596" y="111931"/>
                  </a:lnTo>
                  <a:lnTo>
                    <a:pt x="188105" y="96440"/>
                  </a:lnTo>
                  <a:lnTo>
                    <a:pt x="242887" y="96440"/>
                  </a:lnTo>
                  <a:lnTo>
                    <a:pt x="242887" y="132159"/>
                  </a:lnTo>
                  <a:close/>
                </a:path>
                <a:path w="285750" h="228600">
                  <a:moveTo>
                    <a:pt x="131802" y="185737"/>
                  </a:moveTo>
                  <a:lnTo>
                    <a:pt x="111085" y="185737"/>
                  </a:lnTo>
                  <a:lnTo>
                    <a:pt x="114300" y="182522"/>
                  </a:lnTo>
                  <a:lnTo>
                    <a:pt x="114300" y="174664"/>
                  </a:lnTo>
                  <a:lnTo>
                    <a:pt x="111085" y="171450"/>
                  </a:lnTo>
                  <a:lnTo>
                    <a:pt x="131802" y="171450"/>
                  </a:lnTo>
                  <a:lnTo>
                    <a:pt x="128587" y="174664"/>
                  </a:lnTo>
                  <a:lnTo>
                    <a:pt x="128587" y="182522"/>
                  </a:lnTo>
                  <a:lnTo>
                    <a:pt x="131802" y="185737"/>
                  </a:lnTo>
                  <a:close/>
                </a:path>
                <a:path w="285750" h="228600">
                  <a:moveTo>
                    <a:pt x="174664" y="185737"/>
                  </a:moveTo>
                  <a:lnTo>
                    <a:pt x="153947" y="185737"/>
                  </a:lnTo>
                  <a:lnTo>
                    <a:pt x="157162" y="182522"/>
                  </a:lnTo>
                  <a:lnTo>
                    <a:pt x="157162" y="174664"/>
                  </a:lnTo>
                  <a:lnTo>
                    <a:pt x="153947" y="171450"/>
                  </a:lnTo>
                  <a:lnTo>
                    <a:pt x="174664" y="171450"/>
                  </a:lnTo>
                  <a:lnTo>
                    <a:pt x="171450" y="174664"/>
                  </a:lnTo>
                  <a:lnTo>
                    <a:pt x="171450" y="182522"/>
                  </a:lnTo>
                  <a:lnTo>
                    <a:pt x="174664" y="185737"/>
                  </a:lnTo>
                  <a:close/>
                </a:path>
                <a:path w="285750" h="228600">
                  <a:moveTo>
                    <a:pt x="242887" y="185737"/>
                  </a:moveTo>
                  <a:lnTo>
                    <a:pt x="196810" y="185737"/>
                  </a:lnTo>
                  <a:lnTo>
                    <a:pt x="200025" y="182522"/>
                  </a:lnTo>
                  <a:lnTo>
                    <a:pt x="200025" y="174664"/>
                  </a:lnTo>
                  <a:lnTo>
                    <a:pt x="196810" y="171450"/>
                  </a:lnTo>
                  <a:lnTo>
                    <a:pt x="242887" y="171450"/>
                  </a:lnTo>
                  <a:lnTo>
                    <a:pt x="242887" y="185737"/>
                  </a:lnTo>
                  <a:close/>
                </a:path>
                <a:path w="285750" h="228600">
                  <a:moveTo>
                    <a:pt x="28575" y="185737"/>
                  </a:moveTo>
                  <a:lnTo>
                    <a:pt x="21431" y="185737"/>
                  </a:lnTo>
                  <a:lnTo>
                    <a:pt x="13091" y="184052"/>
                  </a:lnTo>
                  <a:lnTo>
                    <a:pt x="6278" y="179458"/>
                  </a:lnTo>
                  <a:lnTo>
                    <a:pt x="1684" y="172646"/>
                  </a:lnTo>
                  <a:lnTo>
                    <a:pt x="0" y="164306"/>
                  </a:lnTo>
                  <a:lnTo>
                    <a:pt x="0" y="121443"/>
                  </a:lnTo>
                  <a:lnTo>
                    <a:pt x="1684" y="113103"/>
                  </a:lnTo>
                  <a:lnTo>
                    <a:pt x="6278" y="106291"/>
                  </a:lnTo>
                  <a:lnTo>
                    <a:pt x="13091" y="101697"/>
                  </a:lnTo>
                  <a:lnTo>
                    <a:pt x="21431" y="100012"/>
                  </a:lnTo>
                  <a:lnTo>
                    <a:pt x="28575" y="100012"/>
                  </a:lnTo>
                  <a:lnTo>
                    <a:pt x="28575" y="185737"/>
                  </a:lnTo>
                  <a:close/>
                </a:path>
                <a:path w="285750" h="228600">
                  <a:moveTo>
                    <a:pt x="264318" y="185737"/>
                  </a:moveTo>
                  <a:lnTo>
                    <a:pt x="257175" y="185737"/>
                  </a:lnTo>
                  <a:lnTo>
                    <a:pt x="257175" y="100012"/>
                  </a:lnTo>
                  <a:lnTo>
                    <a:pt x="264318" y="100012"/>
                  </a:lnTo>
                  <a:lnTo>
                    <a:pt x="272658" y="101697"/>
                  </a:lnTo>
                  <a:lnTo>
                    <a:pt x="279471" y="106291"/>
                  </a:lnTo>
                  <a:lnTo>
                    <a:pt x="284065" y="113103"/>
                  </a:lnTo>
                  <a:lnTo>
                    <a:pt x="285750" y="121443"/>
                  </a:lnTo>
                  <a:lnTo>
                    <a:pt x="285750" y="164306"/>
                  </a:lnTo>
                  <a:lnTo>
                    <a:pt x="284065" y="172646"/>
                  </a:lnTo>
                  <a:lnTo>
                    <a:pt x="279471" y="179458"/>
                  </a:lnTo>
                  <a:lnTo>
                    <a:pt x="272658" y="184052"/>
                  </a:lnTo>
                  <a:lnTo>
                    <a:pt x="264318" y="185737"/>
                  </a:lnTo>
                  <a:close/>
                </a:path>
              </a:pathLst>
            </a:custGeom>
            <a:solidFill>
              <a:srgbClr val="2562EB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6" name="object 36" descr=""/>
          <p:cNvSpPr txBox="1"/>
          <p:nvPr/>
        </p:nvSpPr>
        <p:spPr>
          <a:xfrm>
            <a:off x="7732910" y="5027287"/>
            <a:ext cx="2212340" cy="445134"/>
          </a:xfrm>
          <a:prstGeom prst="rect">
            <a:avLst/>
          </a:prstGeom>
        </p:spPr>
        <p:txBody>
          <a:bodyPr wrap="square" lIns="0" tIns="3048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240"/>
              </a:spcBef>
            </a:pP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명령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실행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및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60">
                <a:solidFill>
                  <a:srgbClr val="333333"/>
                </a:solidFill>
                <a:latin typeface="Dotum"/>
                <a:cs typeface="Dotum"/>
              </a:rPr>
              <a:t>응답</a:t>
            </a:r>
            <a:r>
              <a:rPr dirty="0" sz="1350" spc="-110">
                <a:solidFill>
                  <a:srgbClr val="333333"/>
                </a:solidFill>
                <a:latin typeface="Dotum"/>
                <a:cs typeface="Dotum"/>
              </a:rPr>
              <a:t> </a:t>
            </a:r>
            <a:r>
              <a:rPr dirty="0" sz="1350" spc="-285">
                <a:solidFill>
                  <a:srgbClr val="333333"/>
                </a:solidFill>
                <a:latin typeface="Dotum"/>
                <a:cs typeface="Dotum"/>
              </a:rPr>
              <a:t>생성</a:t>
            </a:r>
            <a:endParaRPr sz="1350">
              <a:latin typeface="Dotum"/>
              <a:cs typeface="Dotum"/>
            </a:endParaRPr>
          </a:p>
          <a:p>
            <a:pPr algn="ctr">
              <a:lnSpc>
                <a:spcPct val="100000"/>
              </a:lnSpc>
              <a:spcBef>
                <a:spcPts val="155"/>
              </a:spcBef>
            </a:pP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해당</a:t>
            </a:r>
            <a:r>
              <a:rPr dirty="0" sz="115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기능</a:t>
            </a:r>
            <a:r>
              <a:rPr dirty="0" sz="1150" spc="-8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실행</a:t>
            </a:r>
            <a:r>
              <a:rPr dirty="0" sz="1150" spc="-8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및</a:t>
            </a:r>
            <a:r>
              <a:rPr dirty="0" sz="1150" spc="-8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자연스러운</a:t>
            </a:r>
            <a:r>
              <a:rPr dirty="0" sz="1150" spc="-80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4A5462"/>
                </a:solidFill>
                <a:latin typeface="Dotum"/>
                <a:cs typeface="Dotum"/>
              </a:rPr>
              <a:t>응답</a:t>
            </a:r>
            <a:r>
              <a:rPr dirty="0" sz="1150" spc="-85">
                <a:solidFill>
                  <a:srgbClr val="4A5462"/>
                </a:solidFill>
                <a:latin typeface="Dotum"/>
                <a:cs typeface="Dotum"/>
              </a:rPr>
              <a:t> </a:t>
            </a:r>
            <a:r>
              <a:rPr dirty="0" sz="1150" spc="-110">
                <a:solidFill>
                  <a:srgbClr val="4A5462"/>
                </a:solidFill>
                <a:latin typeface="Dotum"/>
                <a:cs typeface="Dotum"/>
              </a:rPr>
              <a:t>생성</a:t>
            </a:r>
            <a:endParaRPr sz="1150">
              <a:latin typeface="Dotum"/>
              <a:cs typeface="Dotum"/>
            </a:endParaRPr>
          </a:p>
        </p:txBody>
      </p:sp>
      <p:sp>
        <p:nvSpPr>
          <p:cNvPr id="37" name="object 37" descr=""/>
          <p:cNvSpPr/>
          <p:nvPr/>
        </p:nvSpPr>
        <p:spPr>
          <a:xfrm>
            <a:off x="8839199" y="5581649"/>
            <a:ext cx="19050" cy="95250"/>
          </a:xfrm>
          <a:custGeom>
            <a:avLst/>
            <a:gdLst/>
            <a:ahLst/>
            <a:cxnLst/>
            <a:rect l="l" t="t" r="r" b="b"/>
            <a:pathLst>
              <a:path w="19050" h="95250">
                <a:moveTo>
                  <a:pt x="19049" y="95249"/>
                </a:moveTo>
                <a:lnTo>
                  <a:pt x="0" y="95249"/>
                </a:lnTo>
                <a:lnTo>
                  <a:pt x="0" y="0"/>
                </a:lnTo>
                <a:lnTo>
                  <a:pt x="19049" y="0"/>
                </a:lnTo>
                <a:lnTo>
                  <a:pt x="19049" y="95249"/>
                </a:lnTo>
                <a:close/>
              </a:path>
            </a:pathLst>
          </a:custGeom>
          <a:solidFill>
            <a:srgbClr val="0066C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8" name="object 38" descr=""/>
          <p:cNvSpPr txBox="1"/>
          <p:nvPr/>
        </p:nvSpPr>
        <p:spPr>
          <a:xfrm>
            <a:off x="10100319" y="8709151"/>
            <a:ext cx="1494790" cy="15875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50"/>
              </a:lnSpc>
            </a:pPr>
            <a:r>
              <a:rPr dirty="0" sz="1150" spc="-65">
                <a:solidFill>
                  <a:srgbClr val="9CA2AF"/>
                </a:solidFill>
                <a:latin typeface="Noto Sans JP"/>
                <a:cs typeface="Noto Sans JP"/>
              </a:rPr>
              <a:t>NLP</a:t>
            </a:r>
            <a:r>
              <a:rPr dirty="0" sz="1150" spc="40">
                <a:solidFill>
                  <a:srgbClr val="9CA2AF"/>
                </a:solidFill>
                <a:latin typeface="Noto Sans JP"/>
                <a:cs typeface="Noto Sans JP"/>
              </a:rPr>
              <a:t> </a:t>
            </a:r>
            <a:r>
              <a:rPr dirty="0" sz="1150" spc="-190">
                <a:solidFill>
                  <a:srgbClr val="9CA2AF"/>
                </a:solidFill>
                <a:latin typeface="Dotum"/>
                <a:cs typeface="Dotum"/>
              </a:rPr>
              <a:t>기반</a:t>
            </a:r>
            <a:r>
              <a:rPr dirty="0" sz="1150" spc="-90">
                <a:solidFill>
                  <a:srgbClr val="9CA2AF"/>
                </a:solidFill>
                <a:latin typeface="Dotum"/>
                <a:cs typeface="Dotum"/>
              </a:rPr>
              <a:t> </a:t>
            </a:r>
            <a:r>
              <a:rPr dirty="0" sz="1150" spc="-190">
                <a:solidFill>
                  <a:srgbClr val="9CA2AF"/>
                </a:solidFill>
                <a:latin typeface="Dotum"/>
                <a:cs typeface="Dotum"/>
              </a:rPr>
              <a:t>반려로봇</a:t>
            </a:r>
            <a:r>
              <a:rPr dirty="0" sz="1150" spc="-90">
                <a:solidFill>
                  <a:srgbClr val="9CA2AF"/>
                </a:solidFill>
                <a:latin typeface="Dotum"/>
                <a:cs typeface="Dotum"/>
              </a:rPr>
              <a:t> </a:t>
            </a:r>
            <a:r>
              <a:rPr dirty="0" sz="1150" spc="-170">
                <a:solidFill>
                  <a:srgbClr val="9CA2AF"/>
                </a:solidFill>
                <a:latin typeface="Dotum"/>
                <a:cs typeface="Dotum"/>
              </a:rPr>
              <a:t>시스템</a:t>
            </a:r>
            <a:endParaRPr sz="1150">
              <a:latin typeface="Dotum"/>
              <a:cs typeface="Dot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2025-07-31T02:57:59Z</dcterms:created>
  <dcterms:modified xsi:type="dcterms:W3CDTF">2025-07-31T02:57:59Z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2025-07-31T00:00:00Z</vt:filetime>
  </property>
  <property fmtid="{D5CDD505-2E9C-101B-9397-08002B2CF9AE}" pid="3" name="Producer">
    <vt:lpwstr>pypdf</vt:lpwstr>
  </property>
  <property fmtid="{D5CDD505-2E9C-101B-9397-08002B2CF9AE}" pid="4" name="LastSaved">
    <vt:filetime>2025-07-31T00:00:00Z</vt:filetime>
  </property>
</Properties>
</file>